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bookmarkIdSeed="2">
  <p:sldMasterIdLst>
    <p:sldMasterId id="2147483648" r:id="rId1"/>
  </p:sldMasterIdLst>
  <p:notesMasterIdLst>
    <p:notesMasterId r:id="rId13"/>
  </p:notesMasterIdLst>
  <p:handoutMasterIdLst>
    <p:handoutMasterId r:id="rId14"/>
  </p:handoutMasterIdLst>
  <p:sldIdLst>
    <p:sldId id="257" r:id="rId2"/>
    <p:sldId id="258" r:id="rId3"/>
    <p:sldId id="276" r:id="rId4"/>
    <p:sldId id="278" r:id="rId5"/>
    <p:sldId id="279" r:id="rId6"/>
    <p:sldId id="280" r:id="rId7"/>
    <p:sldId id="282" r:id="rId8"/>
    <p:sldId id="281" r:id="rId9"/>
    <p:sldId id="283" r:id="rId10"/>
    <p:sldId id="284" r:id="rId11"/>
    <p:sldId id="274"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5758FB7-9AC5-4552-8A53-C91805E547FA}" styleName="Стиль из темы 1 - акцент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84E427A-3D55-4303-BF80-6455036E1DE7}" styleName="Стиль из темы 1 - акцент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Стиль из темы 1 - акцент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85BE263C-DBD7-4A20-BB59-AAB30ACAA65A}" styleName="Средний стиль 3 — акцент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940" autoAdjust="0"/>
    <p:restoredTop sz="94711" autoAdjust="0"/>
  </p:normalViewPr>
  <p:slideViewPr>
    <p:cSldViewPr snapToGrid="0">
      <p:cViewPr varScale="1">
        <p:scale>
          <a:sx n="73" d="100"/>
          <a:sy n="73" d="100"/>
        </p:scale>
        <p:origin x="60" y="738"/>
      </p:cViewPr>
      <p:guideLst/>
    </p:cSldViewPr>
  </p:slideViewPr>
  <p:outlineViewPr>
    <p:cViewPr>
      <p:scale>
        <a:sx n="33" d="100"/>
        <a:sy n="33" d="100"/>
      </p:scale>
      <p:origin x="0" y="-1344"/>
    </p:cViewPr>
  </p:outlin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6C1D42D-B6BC-4232-A51E-3359DAE08E1F}" type="datetimeFigureOut">
              <a:rPr lang="ru-RU" smtClean="0"/>
              <a:t>15.04.2024</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DAEF967-C6DB-4998-9148-619DB74AFE85}" type="slidenum">
              <a:rPr lang="ru-RU" smtClean="0"/>
              <a:t>‹#›</a:t>
            </a:fld>
            <a:endParaRPr lang="ru-RU"/>
          </a:p>
        </p:txBody>
      </p:sp>
    </p:spTree>
    <p:extLst>
      <p:ext uri="{BB962C8B-B14F-4D97-AF65-F5344CB8AC3E}">
        <p14:creationId xmlns:p14="http://schemas.microsoft.com/office/powerpoint/2010/main" val="1487352307"/>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9AD149-F771-436F-AB2A-BFB30EEC090D}" type="datetimeFigureOut">
              <a:rPr lang="ru-RU" smtClean="0"/>
              <a:t>15.04.2024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8413B31-7F48-4AC7-8156-27FE63017239}" type="slidenum">
              <a:rPr lang="ru-RU" smtClean="0"/>
              <a:t>‹#›</a:t>
            </a:fld>
            <a:endParaRPr lang="ru-RU"/>
          </a:p>
        </p:txBody>
      </p:sp>
    </p:spTree>
    <p:extLst>
      <p:ext uri="{BB962C8B-B14F-4D97-AF65-F5344CB8AC3E}">
        <p14:creationId xmlns:p14="http://schemas.microsoft.com/office/powerpoint/2010/main" val="3737685073"/>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4040482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24123508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1945358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33998288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15886009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1747402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27830198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895867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5" name="Нижний колонтитул 4"/>
          <p:cNvSpPr>
            <a:spLocks noGrp="1"/>
          </p:cNvSpPr>
          <p:nvPr>
            <p:ph type="ftr" sz="quarter" idx="10"/>
          </p:nvPr>
        </p:nvSpPr>
        <p:spPr/>
        <p:txBody>
          <a:bodyPr/>
          <a:lstStyle/>
          <a:p>
            <a:endParaRPr lang="ru-RU"/>
          </a:p>
        </p:txBody>
      </p:sp>
    </p:spTree>
    <p:extLst>
      <p:ext uri="{BB962C8B-B14F-4D97-AF65-F5344CB8AC3E}">
        <p14:creationId xmlns:p14="http://schemas.microsoft.com/office/powerpoint/2010/main" val="34885567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8B8B5C07-5B7A-453D-84B2-B58CDC2DF2BF}"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D70B54D7-5D1E-40BC-B339-19CB3328C549}" type="datetime1">
              <a:rPr lang="en-US" smtClean="0"/>
              <a:t>4/15/2024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0CECC87B-5BE4-4B6E-B68E-6FE772FB0A14}"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756B9196-3464-4823-95AA-DADEB495BD8F}"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CB76CB1-C295-431D-9131-6949820F3F63}"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AC732B9-B952-46CF-B4EF-AA01EB58B856}" type="datetime1">
              <a:rPr lang="en-US" smtClean="0"/>
              <a:t>4/15/2024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4E55A55-4B34-48B2-9AB6-8ABC3DF061AB}" type="datetime1">
              <a:rPr lang="en-US" smtClean="0"/>
              <a:t>4/15/2024</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9646E2F-AF9C-49C0-AC25-2A7F471AD19D}"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E9EC801-9918-4EE8-8391-76E88DC59317}"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p>
            <a:fld id="{28D8BE0C-E4BA-4066-BC70-D989D4B1E7BE}"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5810C47E-819F-4253-8551-CED85ABA97CE}"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748503C0-6077-4DF2-9920-8730BB2EF517}" type="datetime1">
              <a:rPr lang="en-US" smtClean="0"/>
              <a:t>4/15/2024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F75C543-8450-4A78-8D55-1305F9D072DF}" type="datetime1">
              <a:rPr lang="en-US" smtClean="0"/>
              <a:t>4/15/2024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BB8B80A6-06E5-48E6-AA7A-7DEAB861E895}" type="datetime1">
              <a:rPr lang="en-US" smtClean="0"/>
              <a:t>4/15/2024</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F8B974F-B710-453F-804E-EF5110952399}" type="datetime1">
              <a:rPr lang="en-US" smtClean="0"/>
              <a:t>4/15/2024</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D1531B44-FEDF-4B14-A11E-290222909287}" type="datetime1">
              <a:rPr lang="en-US" smtClean="0"/>
              <a:t>4/15/2024</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4922E51-7558-4AEC-89C5-94E8162FC413}" type="datetime1">
              <a:rPr lang="en-US" smtClean="0"/>
              <a:t>4/15/2024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9F79A06-AB48-4FEF-AC42-B20899828CBB}" type="datetime1">
              <a:rPr lang="en-US" smtClean="0"/>
              <a:t>4/15/2024</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570412"/>
            <a:ext cx="12043953" cy="5463034"/>
          </a:xfrm>
          <a:prstGeom prst="rect">
            <a:avLst/>
          </a:prstGeom>
        </p:spPr>
        <p:txBody>
          <a:bodyPr wrap="square">
            <a:spAutoFit/>
          </a:bodyPr>
          <a:lstStyle/>
          <a:p>
            <a:pPr algn="ctr">
              <a:spcBef>
                <a:spcPts val="600"/>
              </a:spcBef>
              <a:spcAft>
                <a:spcPts val="600"/>
              </a:spcAft>
            </a:pPr>
            <a:r>
              <a:rPr lang="ru-RU" sz="2800" b="1" dirty="0">
                <a:latin typeface="Times New Roman" panose="02020603050405020304" pitchFamily="18" charset="0"/>
                <a:ea typeface="Calibri" panose="020F0502020204030204" pitchFamily="34" charset="0"/>
                <a:cs typeface="Times New Roman" panose="02020603050405020304" pitchFamily="18" charset="0"/>
              </a:rPr>
              <a:t>Лекция 7</a:t>
            </a:r>
          </a:p>
          <a:p>
            <a:pPr algn="ctr"/>
            <a:r>
              <a:rPr lang="ru-RU" sz="2800" b="1" dirty="0">
                <a:latin typeface="Times New Roman" panose="02020603050405020304" pitchFamily="18" charset="0"/>
                <a:cs typeface="Times New Roman" panose="02020603050405020304" pitchFamily="18" charset="0"/>
              </a:rPr>
              <a:t>Профессионально-прикладная физическая подготовка </a:t>
            </a:r>
            <a:endParaRPr lang="ru-RU" sz="2800" b="1" dirty="0" smtClean="0">
              <a:latin typeface="Times New Roman" panose="02020603050405020304" pitchFamily="18" charset="0"/>
              <a:cs typeface="Times New Roman" panose="02020603050405020304" pitchFamily="18" charset="0"/>
            </a:endParaRPr>
          </a:p>
          <a:p>
            <a:pPr algn="ctr"/>
            <a:endParaRPr lang="ru-RU" b="1" dirty="0">
              <a:latin typeface="Times New Roman" panose="02020603050405020304" pitchFamily="18" charset="0"/>
              <a:cs typeface="Times New Roman" panose="02020603050405020304" pitchFamily="18" charset="0"/>
            </a:endParaRPr>
          </a:p>
          <a:p>
            <a:pPr algn="ctr"/>
            <a:r>
              <a:rPr lang="ru-RU" b="1" i="1" dirty="0" smtClean="0">
                <a:latin typeface="Times New Roman" panose="02020603050405020304" pitchFamily="18" charset="0"/>
                <a:cs typeface="Times New Roman" panose="02020603050405020304" pitchFamily="18" charset="0"/>
              </a:rPr>
              <a:t>	ПЛАН</a:t>
            </a:r>
            <a:endParaRPr lang="ru-RU" dirty="0">
              <a:latin typeface="Times New Roman" panose="02020603050405020304" pitchFamily="18" charset="0"/>
              <a:cs typeface="Times New Roman" panose="02020603050405020304" pitchFamily="18" charset="0"/>
            </a:endParaRPr>
          </a:p>
          <a:p>
            <a:pPr lvl="1"/>
            <a:r>
              <a:rPr lang="ru-RU" dirty="0" smtClean="0">
                <a:latin typeface="Times New Roman" panose="02020603050405020304" pitchFamily="18" charset="0"/>
                <a:cs typeface="Times New Roman" panose="02020603050405020304" pitchFamily="18" charset="0"/>
              </a:rPr>
              <a:t>1. </a:t>
            </a:r>
            <a:r>
              <a:rPr lang="ru-RU" smtClean="0">
                <a:latin typeface="Times New Roman" panose="02020603050405020304" pitchFamily="18" charset="0"/>
                <a:cs typeface="Times New Roman" panose="02020603050405020304" pitchFamily="18" charset="0"/>
              </a:rPr>
              <a:t>Цель </a:t>
            </a:r>
            <a:r>
              <a:rPr lang="ru-RU" dirty="0">
                <a:latin typeface="Times New Roman" panose="02020603050405020304" pitchFamily="18" charset="0"/>
                <a:cs typeface="Times New Roman" panose="02020603050405020304" pitchFamily="18" charset="0"/>
              </a:rPr>
              <a:t>и задачи профессионально-прикладной физической подготовки (ППФП) студентов. Основные факторы (структурные компоненты) ППФП.</a:t>
            </a:r>
          </a:p>
          <a:p>
            <a:pPr lvl="1"/>
            <a:r>
              <a:rPr lang="ru-RU" dirty="0" smtClean="0">
                <a:latin typeface="Times New Roman" panose="02020603050405020304" pitchFamily="18" charset="0"/>
                <a:cs typeface="Times New Roman" panose="02020603050405020304" pitchFamily="18" charset="0"/>
              </a:rPr>
              <a:t>2. Методика </a:t>
            </a:r>
            <a:r>
              <a:rPr lang="ru-RU" dirty="0">
                <a:latin typeface="Times New Roman" panose="02020603050405020304" pitchFamily="18" charset="0"/>
                <a:cs typeface="Times New Roman" panose="02020603050405020304" pitchFamily="18" charset="0"/>
              </a:rPr>
              <a:t>подбора средств ППФП студентов.</a:t>
            </a:r>
          </a:p>
          <a:p>
            <a:pPr lvl="1"/>
            <a:r>
              <a:rPr lang="ru-RU" dirty="0" smtClean="0">
                <a:latin typeface="Times New Roman" panose="02020603050405020304" pitchFamily="18" charset="0"/>
                <a:cs typeface="Times New Roman" panose="02020603050405020304" pitchFamily="18" charset="0"/>
              </a:rPr>
              <a:t>3. Организация </a:t>
            </a:r>
            <a:r>
              <a:rPr lang="ru-RU" dirty="0">
                <a:latin typeface="Times New Roman" panose="02020603050405020304" pitchFamily="18" charset="0"/>
                <a:cs typeface="Times New Roman" panose="02020603050405020304" pitchFamily="18" charset="0"/>
              </a:rPr>
              <a:t>и формы ППФП студентов.</a:t>
            </a:r>
          </a:p>
          <a:p>
            <a:pPr lvl="1"/>
            <a:r>
              <a:rPr lang="ru-RU" dirty="0" smtClean="0">
                <a:latin typeface="Times New Roman" panose="02020603050405020304" pitchFamily="18" charset="0"/>
                <a:cs typeface="Times New Roman" panose="02020603050405020304" pitchFamily="18" charset="0"/>
              </a:rPr>
              <a:t>4. Профессиональные </a:t>
            </a:r>
            <a:r>
              <a:rPr lang="ru-RU" dirty="0">
                <a:latin typeface="Times New Roman" panose="02020603050405020304" pitchFamily="18" charset="0"/>
                <a:cs typeface="Times New Roman" panose="02020603050405020304" pitchFamily="18" charset="0"/>
              </a:rPr>
              <a:t>знания и практические навыки по физической культуре.</a:t>
            </a:r>
          </a:p>
          <a:p>
            <a:r>
              <a:rPr lang="ru-RU" b="1" dirty="0" smtClean="0">
                <a:latin typeface="Times New Roman" panose="02020603050405020304" pitchFamily="18" charset="0"/>
                <a:cs typeface="Times New Roman" panose="02020603050405020304" pitchFamily="18" charset="0"/>
              </a:rPr>
              <a:t>	</a:t>
            </a:r>
          </a:p>
          <a:p>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Цель </a:t>
            </a:r>
            <a:r>
              <a:rPr lang="ru-RU" b="1" dirty="0">
                <a:latin typeface="Times New Roman" panose="02020603050405020304" pitchFamily="18" charset="0"/>
                <a:cs typeface="Times New Roman" panose="02020603050405020304" pitchFamily="18" charset="0"/>
              </a:rPr>
              <a:t>лекции</a:t>
            </a:r>
            <a:r>
              <a:rPr lang="ru-RU" dirty="0">
                <a:latin typeface="Times New Roman" panose="02020603050405020304" pitchFamily="18" charset="0"/>
                <a:cs typeface="Times New Roman" panose="02020603050405020304" pitchFamily="18" charset="0"/>
              </a:rPr>
              <a:t> </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создать представление о ППФП студентов.</a:t>
            </a:r>
          </a:p>
          <a:p>
            <a:r>
              <a:rPr lang="ru-RU" b="1" dirty="0" smtClean="0">
                <a:latin typeface="Times New Roman" panose="02020603050405020304" pitchFamily="18" charset="0"/>
                <a:cs typeface="Times New Roman" panose="02020603050405020304" pitchFamily="18" charset="0"/>
              </a:rPr>
              <a:t>	</a:t>
            </a:r>
          </a:p>
          <a:p>
            <a:r>
              <a:rPr lang="ru-RU" b="1" dirty="0">
                <a:latin typeface="Times New Roman" panose="02020603050405020304" pitchFamily="18" charset="0"/>
                <a:cs typeface="Times New Roman" panose="02020603050405020304" pitchFamily="18" charset="0"/>
              </a:rPr>
              <a:t>	</a:t>
            </a:r>
            <a:r>
              <a:rPr lang="ru-RU" b="1" dirty="0" smtClean="0">
                <a:latin typeface="Times New Roman" panose="02020603050405020304" pitchFamily="18" charset="0"/>
                <a:cs typeface="Times New Roman" panose="02020603050405020304" pitchFamily="18" charset="0"/>
              </a:rPr>
              <a:t>Задачи</a:t>
            </a:r>
            <a:r>
              <a:rPr lang="ru-RU" b="1" dirty="0">
                <a:latin typeface="Times New Roman" panose="02020603050405020304" pitchFamily="18" charset="0"/>
                <a:cs typeface="Times New Roman" panose="02020603050405020304" pitchFamily="18" charset="0"/>
              </a:rPr>
              <a:t>:</a:t>
            </a:r>
            <a:endParaRPr lang="ru-RU" dirty="0">
              <a:latin typeface="Times New Roman" panose="02020603050405020304" pitchFamily="18" charset="0"/>
              <a:cs typeface="Times New Roman" panose="02020603050405020304" pitchFamily="18" charset="0"/>
            </a:endParaRPr>
          </a:p>
          <a:p>
            <a:pPr lvl="1"/>
            <a:r>
              <a:rPr lang="ru-RU" dirty="0" smtClean="0">
                <a:latin typeface="Times New Roman" panose="02020603050405020304" pitchFamily="18" charset="0"/>
                <a:cs typeface="Times New Roman" panose="02020603050405020304" pitchFamily="18" charset="0"/>
              </a:rPr>
              <a:t>1. Охарактеризовать </a:t>
            </a:r>
            <a:r>
              <a:rPr lang="ru-RU" dirty="0">
                <a:latin typeface="Times New Roman" panose="02020603050405020304" pitchFamily="18" charset="0"/>
                <a:cs typeface="Times New Roman" panose="02020603050405020304" pitchFamily="18" charset="0"/>
              </a:rPr>
              <a:t>сущность ППФП студентов.</a:t>
            </a:r>
          </a:p>
          <a:p>
            <a:pPr lvl="1"/>
            <a:r>
              <a:rPr lang="ru-RU" dirty="0" smtClean="0">
                <a:latin typeface="Times New Roman" panose="02020603050405020304" pitchFamily="18" charset="0"/>
                <a:cs typeface="Times New Roman" panose="02020603050405020304" pitchFamily="18" charset="0"/>
              </a:rPr>
              <a:t>2. Ознакомить </a:t>
            </a:r>
            <a:r>
              <a:rPr lang="ru-RU" dirty="0">
                <a:latin typeface="Times New Roman" panose="02020603050405020304" pitchFamily="18" charset="0"/>
                <a:cs typeface="Times New Roman" panose="02020603050405020304" pitchFamily="18" charset="0"/>
              </a:rPr>
              <a:t>с особенностями использования средств ППФП студентов.</a:t>
            </a:r>
          </a:p>
          <a:p>
            <a:pPr lvl="1"/>
            <a:r>
              <a:rPr lang="ru-RU" dirty="0" smtClean="0">
                <a:latin typeface="Times New Roman" panose="02020603050405020304" pitchFamily="18" charset="0"/>
                <a:cs typeface="Times New Roman" panose="02020603050405020304" pitchFamily="18" charset="0"/>
              </a:rPr>
              <a:t>3. Рассмотреть </a:t>
            </a:r>
            <a:r>
              <a:rPr lang="ru-RU" dirty="0">
                <a:latin typeface="Times New Roman" panose="02020603050405020304" pitchFamily="18" charset="0"/>
                <a:cs typeface="Times New Roman" panose="02020603050405020304" pitchFamily="18" charset="0"/>
              </a:rPr>
              <a:t>организацию и формы ППФП студентов.</a:t>
            </a:r>
          </a:p>
          <a:p>
            <a:pPr lvl="1"/>
            <a:r>
              <a:rPr lang="ru-RU" dirty="0" smtClean="0">
                <a:latin typeface="Times New Roman" panose="02020603050405020304" pitchFamily="18" charset="0"/>
                <a:cs typeface="Times New Roman" panose="02020603050405020304" pitchFamily="18" charset="0"/>
              </a:rPr>
              <a:t>4. Выявить </a:t>
            </a:r>
            <a:r>
              <a:rPr lang="ru-RU" dirty="0">
                <a:latin typeface="Times New Roman" panose="02020603050405020304" pitchFamily="18" charset="0"/>
                <a:cs typeface="Times New Roman" panose="02020603050405020304" pitchFamily="18" charset="0"/>
              </a:rPr>
              <a:t>профессиональные знания и практические навыки по физической культуре как неотъемлемому компоненту успешной профессиональной деятельности.</a:t>
            </a:r>
          </a:p>
        </p:txBody>
      </p:sp>
    </p:spTree>
    <p:extLst>
      <p:ext uri="{BB962C8B-B14F-4D97-AF65-F5344CB8AC3E}">
        <p14:creationId xmlns:p14="http://schemas.microsoft.com/office/powerpoint/2010/main" val="19693286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1384995"/>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.4</a:t>
            </a:r>
            <a:r>
              <a:rPr lang="be-BY" sz="28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Профессиональные знания и практические навыки по физической культуре</a:t>
            </a:r>
            <a:endParaRPr lang="ru-RU" sz="2800" b="1" i="1" dirty="0">
              <a:latin typeface="Times New Roman" panose="02020603050405020304" pitchFamily="18" charset="0"/>
              <a:cs typeface="Times New Roman" panose="02020603050405020304" pitchFamily="18" charset="0"/>
            </a:endParaRPr>
          </a:p>
          <a:p>
            <a:pPr lvl="0" algn="just">
              <a:spcAft>
                <a:spcPts val="0"/>
              </a:spcAft>
              <a:tabLst>
                <a:tab pos="630555" algn="l"/>
              </a:tabLst>
            </a:pPr>
            <a:endParaRPr lang="ru-RU" sz="2800" b="1" i="1" dirty="0">
              <a:latin typeface="Times New Roman" panose="02020603050405020304" pitchFamily="18" charset="0"/>
              <a:ea typeface="Calibri" panose="020F0502020204030204" pitchFamily="34" charset="0"/>
            </a:endParaRPr>
          </a:p>
        </p:txBody>
      </p:sp>
      <p:sp>
        <p:nvSpPr>
          <p:cNvPr id="5" name="Прямоугольник 4"/>
          <p:cNvSpPr/>
          <p:nvPr/>
        </p:nvSpPr>
        <p:spPr>
          <a:xfrm>
            <a:off x="548639" y="1443841"/>
            <a:ext cx="11103429" cy="4801314"/>
          </a:xfrm>
          <a:prstGeom prst="rect">
            <a:avLst/>
          </a:prstGeom>
        </p:spPr>
        <p:txBody>
          <a:bodyPr wrap="square">
            <a:spAutoFit/>
          </a:bodyPr>
          <a:lstStyle/>
          <a:p>
            <a:pPr indent="457200" algn="just">
              <a:spcAft>
                <a:spcPts val="0"/>
              </a:spcAft>
            </a:pPr>
            <a:r>
              <a:rPr lang="ru-RU" dirty="0" smtClean="0">
                <a:latin typeface="Times New Roman" panose="02020603050405020304" pitchFamily="18" charset="0"/>
                <a:ea typeface="Calibri" panose="020F0502020204030204" pitchFamily="34" charset="0"/>
                <a:cs typeface="Times New Roman" panose="02020603050405020304" pitchFamily="18" charset="0"/>
              </a:rPr>
              <a:t>В связи </a:t>
            </a:r>
            <a:r>
              <a:rPr lang="ru-RU" dirty="0">
                <a:latin typeface="Times New Roman" panose="02020603050405020304" pitchFamily="18" charset="0"/>
                <a:ea typeface="Calibri" panose="020F0502020204030204" pitchFamily="34" charset="0"/>
                <a:cs typeface="Times New Roman" panose="02020603050405020304" pitchFamily="18" charset="0"/>
              </a:rPr>
              <a:t>с социальными запросами в становлении личности профессионала в рамках традиционной ППФП первостепенное значение приобретает:</a:t>
            </a:r>
          </a:p>
          <a:p>
            <a:pPr marL="342900" lvl="0" indent="457200" algn="just">
              <a:spcAft>
                <a:spcPts val="0"/>
              </a:spcAf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поддержание высокого уровня профессиональной подготовленности и надежности при многолетнем обучении; </a:t>
            </a:r>
          </a:p>
          <a:p>
            <a:pPr marL="342900" lvl="0" indent="457200" algn="just">
              <a:spcAft>
                <a:spcPts val="0"/>
              </a:spcAf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формирование </a:t>
            </a:r>
            <a:r>
              <a:rPr lang="ru-RU" dirty="0" err="1">
                <a:latin typeface="Times New Roman" panose="02020603050405020304" pitchFamily="18" charset="0"/>
                <a:ea typeface="Calibri" panose="020F0502020204030204" pitchFamily="34" charset="0"/>
                <a:cs typeface="Times New Roman" panose="02020603050405020304" pitchFamily="18" charset="0"/>
              </a:rPr>
              <a:t>потребностно</a:t>
            </a:r>
            <a:r>
              <a:rPr lang="ru-RU" dirty="0">
                <a:latin typeface="Times New Roman" panose="02020603050405020304" pitchFamily="18" charset="0"/>
                <a:ea typeface="Calibri" panose="020F0502020204030204" pitchFamily="34" charset="0"/>
                <a:cs typeface="Times New Roman" panose="02020603050405020304" pitchFamily="18" charset="0"/>
              </a:rPr>
              <a:t>-мотивационных и ценностно-ориентационных отношений личности, создающих основу самосовершенствования;</a:t>
            </a:r>
          </a:p>
          <a:p>
            <a:pPr marL="342900" lvl="0" indent="457200" algn="just">
              <a:spcAft>
                <a:spcPts val="0"/>
              </a:spcAf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оптимизация соотношения физического воспитания с профессиональной деятельностью на основе мобильности и управляемости в решении образовательных задач</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indent="457200" algn="just"/>
            <a:r>
              <a:rPr lang="ru-RU" dirty="0">
                <a:latin typeface="Times New Roman" panose="02020603050405020304" pitchFamily="18" charset="0"/>
                <a:cs typeface="Times New Roman" panose="02020603050405020304" pitchFamily="18" charset="0"/>
              </a:rPr>
              <a:t>Таким образом, понятие «качества специалиста» включает не только знания, умения и навыки в профессиональной деятельности, но и психофизическую пригодность, которая зависит от уровня физической подготовленности. Если специалист не имеет достаточных физических способностей, необходимых конкретной трудовой деятельности, то его продуктивность значительно снижается. Вот почему каждый молодой человек должен заблаговременно и активно готовиться к выбору профессии, целенаправленно развивать те физические и психические качества, которые определяют психофизическую надежность и успех в его будущей профессиональной деятельности.</a:t>
            </a:r>
          </a:p>
          <a:p>
            <a:pPr indent="457200" algn="just"/>
            <a:r>
              <a:rPr lang="ru-RU" dirty="0">
                <a:latin typeface="Times New Roman" panose="02020603050405020304" pitchFamily="18" charset="0"/>
                <a:cs typeface="Times New Roman" panose="02020603050405020304" pitchFamily="18" charset="0"/>
              </a:rPr>
              <a:t> </a:t>
            </a:r>
          </a:p>
          <a:p>
            <a:pPr lvl="0" indent="457200" algn="just">
              <a:spcAft>
                <a:spcPts val="0"/>
              </a:spcAft>
              <a:tabLst>
                <a:tab pos="630555" algn="l"/>
              </a:tabLst>
            </a:pP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10250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5943" y="1558189"/>
            <a:ext cx="11560629" cy="707886"/>
          </a:xfrm>
          <a:prstGeom prst="rect">
            <a:avLst/>
          </a:prstGeom>
        </p:spPr>
        <p:txBody>
          <a:bodyPr wrap="square">
            <a:spAutoFit/>
          </a:bodyPr>
          <a:lstStyle/>
          <a:p>
            <a:pPr indent="450215" algn="ctr">
              <a:spcAft>
                <a:spcPts val="0"/>
              </a:spcAft>
            </a:pPr>
            <a:r>
              <a:rPr lang="ru-RU" sz="4000" dirty="0" smtClean="0">
                <a:latin typeface="Times New Roman" panose="02020603050405020304" pitchFamily="18" charset="0"/>
                <a:ea typeface="Calibri" panose="020F0502020204030204" pitchFamily="34" charset="0"/>
              </a:rPr>
              <a:t>СПАСИБО ЗА ВНИМАНИЕ</a:t>
            </a:r>
            <a:endParaRPr lang="ru-RU" sz="40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08092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954107"/>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.1</a:t>
            </a:r>
            <a:r>
              <a:rPr lang="be-BY" sz="2800" b="1" i="1" dirty="0">
                <a:latin typeface="Times New Roman" panose="02020603050405020304" pitchFamily="18" charset="0"/>
                <a:ea typeface="Calibri" panose="020F0502020204030204" pitchFamily="34" charset="0"/>
                <a:cs typeface="Times New Roman" panose="02020603050405020304" pitchFamily="18" charset="0"/>
              </a:rPr>
              <a:t>.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Сущность и содержание физической культуры</a:t>
            </a:r>
            <a:endParaRPr lang="ru-RU" sz="2800" b="1" i="1" dirty="0">
              <a:latin typeface="Times New Roman" panose="02020603050405020304" pitchFamily="18" charset="0"/>
              <a:cs typeface="Times New Roman" panose="02020603050405020304" pitchFamily="18" charset="0"/>
            </a:endParaRPr>
          </a:p>
          <a:p>
            <a:pPr lvl="0" algn="r">
              <a:spcAft>
                <a:spcPts val="0"/>
              </a:spcAft>
              <a:tabLst>
                <a:tab pos="630555" algn="l"/>
              </a:tabLst>
            </a:pPr>
            <a:endParaRPr lang="ru-RU" sz="2800" b="1" i="1" dirty="0">
              <a:latin typeface="Times New Roman" panose="02020603050405020304" pitchFamily="18" charset="0"/>
              <a:ea typeface="Calibri" panose="020F0502020204030204" pitchFamily="34" charset="0"/>
            </a:endParaRPr>
          </a:p>
        </p:txBody>
      </p:sp>
      <p:sp>
        <p:nvSpPr>
          <p:cNvPr id="4" name="Прямоугольник 3"/>
          <p:cNvSpPr/>
          <p:nvPr/>
        </p:nvSpPr>
        <p:spPr>
          <a:xfrm>
            <a:off x="156754" y="1277595"/>
            <a:ext cx="11920946" cy="4247317"/>
          </a:xfrm>
          <a:prstGeom prst="rect">
            <a:avLst/>
          </a:prstGeom>
        </p:spPr>
        <p:txBody>
          <a:bodyPr wrap="square">
            <a:spAutoFit/>
          </a:bodyPr>
          <a:lstStyle/>
          <a:p>
            <a:pPr indent="450215" algn="just">
              <a:spcAft>
                <a:spcPts val="0"/>
              </a:spcAft>
            </a:pPr>
            <a:r>
              <a:rPr lang="ru-RU" b="1" i="1" dirty="0">
                <a:latin typeface="Times New Roman" panose="02020603050405020304" pitchFamily="18" charset="0"/>
                <a:ea typeface="Calibri" panose="020F0502020204030204" pitchFamily="34" charset="0"/>
                <a:cs typeface="Times New Roman" panose="02020603050405020304" pitchFamily="18" charset="0"/>
              </a:rPr>
              <a:t>Сущность ППФП</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dirty="0" smtClean="0">
                <a:latin typeface="Times New Roman" panose="02020603050405020304" pitchFamily="18" charset="0"/>
                <a:ea typeface="Calibri" panose="020F0502020204030204" pitchFamily="34" charset="0"/>
                <a:cs typeface="Times New Roman" panose="02020603050405020304" pitchFamily="18" charset="0"/>
              </a:rPr>
              <a:t>состоит в </a:t>
            </a:r>
            <a:r>
              <a:rPr lang="ru-RU" dirty="0">
                <a:latin typeface="Times New Roman" panose="02020603050405020304" pitchFamily="18" charset="0"/>
                <a:ea typeface="Calibri" panose="020F0502020204030204" pitchFamily="34" charset="0"/>
                <a:cs typeface="Times New Roman" panose="02020603050405020304" pitchFamily="18" charset="0"/>
              </a:rPr>
              <a:t>том, что в основе спортивно-физкультурных занятий, выполняемых физических упражнений и трудовой деятельности лежит похожий двигательный процесс, и по совпадению психофизических характеристик можно определить сходство вида спорта либо вида физических упражнений с той или иной профессией. Это специализированный вид физического воспитания, направленный на формирование и поддержание необходимого уровня физической подготовки применительно к требованиям определенной (конкретной) профессии. ППФП содействует успешному профессиональному становлению и развитию личности. </a:t>
            </a:r>
          </a:p>
          <a:p>
            <a:pPr indent="450215" algn="just">
              <a:spcAft>
                <a:spcPts val="0"/>
              </a:spcAft>
            </a:pPr>
            <a:r>
              <a:rPr lang="ru-RU" dirty="0">
                <a:latin typeface="Times New Roman" panose="02020603050405020304" pitchFamily="18" charset="0"/>
                <a:ea typeface="Calibri" panose="020F0502020204030204" pitchFamily="34" charset="0"/>
                <a:cs typeface="Times New Roman" panose="02020603050405020304" pitchFamily="18" charset="0"/>
              </a:rPr>
              <a:t>Таким образом, </a:t>
            </a:r>
            <a:r>
              <a:rPr lang="ru-RU" b="1" i="1" dirty="0">
                <a:latin typeface="Times New Roman" panose="02020603050405020304" pitchFamily="18" charset="0"/>
                <a:ea typeface="Calibri" panose="020F0502020204030204" pitchFamily="34" charset="0"/>
                <a:cs typeface="Times New Roman" panose="02020603050405020304" pitchFamily="18" charset="0"/>
              </a:rPr>
              <a:t>ППФП</a:t>
            </a:r>
            <a:r>
              <a:rPr lang="ru-RU" i="1" dirty="0">
                <a:latin typeface="Times New Roman" panose="02020603050405020304" pitchFamily="18" charset="0"/>
                <a:ea typeface="Calibri" panose="020F0502020204030204" pitchFamily="34" charset="0"/>
                <a:cs typeface="Times New Roman" panose="02020603050405020304" pitchFamily="18" charset="0"/>
              </a:rPr>
              <a:t> – это специально направленное и избирательное использование средств физической культуры и спорта для подготовки человека к определенной профессиональной деятельности</a:t>
            </a:r>
            <a:r>
              <a:rPr lang="ru-RU" dirty="0">
                <a:latin typeface="Times New Roman" panose="02020603050405020304" pitchFamily="18" charset="0"/>
                <a:ea typeface="Calibri" panose="020F0502020204030204" pitchFamily="34" charset="0"/>
                <a:cs typeface="Times New Roman" panose="02020603050405020304" pitchFamily="18" charset="0"/>
              </a:rPr>
              <a:t>. </a:t>
            </a:r>
            <a:endParaRPr lang="ru-RU" dirty="0" smtClean="0">
              <a:latin typeface="Times New Roman" panose="02020603050405020304" pitchFamily="18" charset="0"/>
              <a:ea typeface="Calibri" panose="020F0502020204030204" pitchFamily="34" charset="0"/>
              <a:cs typeface="Times New Roman" panose="02020603050405020304" pitchFamily="18" charset="0"/>
            </a:endParaRPr>
          </a:p>
          <a:p>
            <a:pPr indent="450215" algn="just">
              <a:spcAft>
                <a:spcPts val="0"/>
              </a:spcAft>
            </a:pPr>
            <a:r>
              <a:rPr lang="ru-RU" b="1" i="1" dirty="0">
                <a:latin typeface="Times New Roman" panose="02020603050405020304" pitchFamily="18" charset="0"/>
                <a:cs typeface="Times New Roman" panose="02020603050405020304" pitchFamily="18" charset="0"/>
              </a:rPr>
              <a:t>Цель ППФП студентов</a:t>
            </a:r>
            <a:r>
              <a:rPr lang="ru-RU" dirty="0">
                <a:latin typeface="Times New Roman" panose="02020603050405020304" pitchFamily="18" charset="0"/>
                <a:cs typeface="Times New Roman" panose="02020603050405020304" pitchFamily="18" charset="0"/>
              </a:rPr>
              <a:t> – содействие освоению конкретных профессий, достижению необходимого уровня профессиональной дееспособности и психофизической готовности к высокопроизводительному </a:t>
            </a:r>
            <a:r>
              <a:rPr lang="ru-RU" dirty="0" smtClean="0">
                <a:latin typeface="Times New Roman" panose="02020603050405020304" pitchFamily="18" charset="0"/>
                <a:cs typeface="Times New Roman" panose="02020603050405020304" pitchFamily="18" charset="0"/>
              </a:rPr>
              <a:t>труду.</a:t>
            </a:r>
          </a:p>
          <a:p>
            <a:pPr algn="just"/>
            <a:r>
              <a:rPr lang="ru-RU" i="1" dirty="0" smtClean="0">
                <a:latin typeface="Times New Roman" panose="02020603050405020304" pitchFamily="18" charset="0"/>
                <a:cs typeface="Times New Roman" panose="02020603050405020304" pitchFamily="18" charset="0"/>
              </a:rPr>
              <a:t>	Содержание </a:t>
            </a:r>
            <a:r>
              <a:rPr lang="ru-RU" i="1" dirty="0">
                <a:latin typeface="Times New Roman" panose="02020603050405020304" pitchFamily="18" charset="0"/>
                <a:cs typeface="Times New Roman" panose="02020603050405020304" pitchFamily="18" charset="0"/>
              </a:rPr>
              <a:t>ППФП</a:t>
            </a:r>
            <a:r>
              <a:rPr lang="ru-RU" dirty="0">
                <a:latin typeface="Times New Roman" panose="02020603050405020304" pitchFamily="18" charset="0"/>
                <a:cs typeface="Times New Roman" panose="02020603050405020304" pitchFamily="18" charset="0"/>
              </a:rPr>
              <a:t>, таким образом, опирается на психофизиологическое тождество трудового процесса и физической культуры и спорта. Поэтому при выполнении определенных комплексов физических упражнений, как уже отмечалось, можно моделировать отдельные элементы трудовых процессов. Чтобы это осуществить необходимо знать особенности динамики работоспособности специалистов при выполнении различных видов профессиональных работ.</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91462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954107"/>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.1</a:t>
            </a:r>
            <a:r>
              <a:rPr lang="be-BY" sz="2800" b="1" i="1" dirty="0">
                <a:latin typeface="Times New Roman" panose="02020603050405020304" pitchFamily="18" charset="0"/>
                <a:ea typeface="Calibri" panose="020F0502020204030204" pitchFamily="34" charset="0"/>
                <a:cs typeface="Times New Roman" panose="02020603050405020304" pitchFamily="18" charset="0"/>
              </a:rPr>
              <a:t>. </a:t>
            </a:r>
            <a:r>
              <a:rPr lang="ru-RU" sz="2800" b="1" i="1" dirty="0">
                <a:latin typeface="Times New Roman" panose="02020603050405020304" pitchFamily="18" charset="0"/>
                <a:ea typeface="Calibri" panose="020F0502020204030204" pitchFamily="34" charset="0"/>
                <a:cs typeface="Times New Roman" panose="02020603050405020304" pitchFamily="18" charset="0"/>
              </a:rPr>
              <a:t>Сущность и содержание физической культуры</a:t>
            </a:r>
            <a:endParaRPr lang="ru-RU" sz="2800" b="1" i="1" dirty="0">
              <a:latin typeface="Times New Roman" panose="02020603050405020304" pitchFamily="18" charset="0"/>
              <a:cs typeface="Times New Roman" panose="02020603050405020304" pitchFamily="18" charset="0"/>
            </a:endParaRPr>
          </a:p>
          <a:p>
            <a:pPr lvl="0" algn="r">
              <a:spcAft>
                <a:spcPts val="0"/>
              </a:spcAft>
              <a:tabLst>
                <a:tab pos="630555" algn="l"/>
              </a:tabLst>
            </a:pPr>
            <a:endParaRPr lang="ru-RU" sz="2800" b="1" i="1" dirty="0">
              <a:latin typeface="Times New Roman" panose="02020603050405020304" pitchFamily="18" charset="0"/>
              <a:ea typeface="Calibri" panose="020F0502020204030204" pitchFamily="34" charset="0"/>
            </a:endParaRPr>
          </a:p>
        </p:txBody>
      </p:sp>
      <p:sp>
        <p:nvSpPr>
          <p:cNvPr id="3" name="Прямоугольник 2"/>
          <p:cNvSpPr/>
          <p:nvPr/>
        </p:nvSpPr>
        <p:spPr>
          <a:xfrm>
            <a:off x="195943" y="1188107"/>
            <a:ext cx="11881757" cy="5355312"/>
          </a:xfrm>
          <a:prstGeom prst="rect">
            <a:avLst/>
          </a:prstGeom>
        </p:spPr>
        <p:txBody>
          <a:bodyPr wrap="square">
            <a:spAutoFit/>
          </a:bodyPr>
          <a:lstStyle/>
          <a:p>
            <a:pPr lvl="0" algn="just"/>
            <a:r>
              <a:rPr lang="ru-RU" dirty="0" smtClean="0">
                <a:solidFill>
                  <a:prstClr val="white"/>
                </a:solidFill>
                <a:latin typeface="Times New Roman" panose="02020603050405020304" pitchFamily="18" charset="0"/>
                <a:cs typeface="Times New Roman" panose="02020603050405020304" pitchFamily="18" charset="0"/>
              </a:rPr>
              <a:t>	Основными </a:t>
            </a:r>
            <a:r>
              <a:rPr lang="ru-RU" dirty="0">
                <a:solidFill>
                  <a:prstClr val="white"/>
                </a:solidFill>
                <a:latin typeface="Times New Roman" panose="02020603050405020304" pitchFamily="18" charset="0"/>
                <a:cs typeface="Times New Roman" panose="02020603050405020304" pitchFamily="18" charset="0"/>
              </a:rPr>
              <a:t>факторами (структурными компонентами), определяющими конкретное содержание ППФП, являются:</a:t>
            </a:r>
          </a:p>
          <a:p>
            <a:pPr marL="285750" lvl="0" indent="-285750" algn="just">
              <a:buFont typeface="Courier New" panose="02070309020205020404" pitchFamily="49" charset="0"/>
              <a:buChar char="o"/>
            </a:pPr>
            <a:r>
              <a:rPr lang="ru-RU" i="1" dirty="0" smtClean="0">
                <a:solidFill>
                  <a:prstClr val="white"/>
                </a:solidFill>
                <a:latin typeface="Times New Roman" panose="02020603050405020304" pitchFamily="18" charset="0"/>
                <a:cs typeface="Times New Roman" panose="02020603050405020304" pitchFamily="18" charset="0"/>
              </a:rPr>
              <a:t>формы </a:t>
            </a:r>
            <a:r>
              <a:rPr lang="ru-RU" i="1" dirty="0">
                <a:solidFill>
                  <a:prstClr val="white"/>
                </a:solidFill>
                <a:latin typeface="Times New Roman" panose="02020603050405020304" pitchFamily="18" charset="0"/>
                <a:cs typeface="Times New Roman" panose="02020603050405020304" pitchFamily="18" charset="0"/>
              </a:rPr>
              <a:t>(виды) труда специалистов данного профиля;</a:t>
            </a:r>
          </a:p>
          <a:p>
            <a:pPr marL="285750" lvl="0" indent="-285750" algn="just">
              <a:buFont typeface="Courier New" panose="02070309020205020404" pitchFamily="49" charset="0"/>
              <a:buChar char="o"/>
            </a:pPr>
            <a:r>
              <a:rPr lang="ru-RU" i="1" dirty="0" smtClean="0">
                <a:solidFill>
                  <a:prstClr val="white"/>
                </a:solidFill>
                <a:latin typeface="Times New Roman" panose="02020603050405020304" pitchFamily="18" charset="0"/>
                <a:cs typeface="Times New Roman" panose="02020603050405020304" pitchFamily="18" charset="0"/>
              </a:rPr>
              <a:t>условия </a:t>
            </a:r>
            <a:r>
              <a:rPr lang="ru-RU" i="1" dirty="0">
                <a:solidFill>
                  <a:prstClr val="white"/>
                </a:solidFill>
                <a:latin typeface="Times New Roman" panose="02020603050405020304" pitchFamily="18" charset="0"/>
                <a:cs typeface="Times New Roman" panose="02020603050405020304" pitchFamily="18" charset="0"/>
              </a:rPr>
              <a:t>и характер труда;</a:t>
            </a:r>
          </a:p>
          <a:p>
            <a:pPr marL="285750" lvl="0" indent="-285750" algn="just">
              <a:buFont typeface="Courier New" panose="02070309020205020404" pitchFamily="49" charset="0"/>
              <a:buChar char="o"/>
            </a:pPr>
            <a:r>
              <a:rPr lang="ru-RU" i="1" dirty="0" smtClean="0">
                <a:solidFill>
                  <a:prstClr val="white"/>
                </a:solidFill>
                <a:latin typeface="Times New Roman" panose="02020603050405020304" pitchFamily="18" charset="0"/>
                <a:cs typeface="Times New Roman" panose="02020603050405020304" pitchFamily="18" charset="0"/>
              </a:rPr>
              <a:t>режим </a:t>
            </a:r>
            <a:r>
              <a:rPr lang="ru-RU" i="1" dirty="0">
                <a:solidFill>
                  <a:prstClr val="white"/>
                </a:solidFill>
                <a:latin typeface="Times New Roman" panose="02020603050405020304" pitchFamily="18" charset="0"/>
                <a:cs typeface="Times New Roman" panose="02020603050405020304" pitchFamily="18" charset="0"/>
              </a:rPr>
              <a:t>труда и отдыха</a:t>
            </a:r>
            <a:r>
              <a:rPr lang="en-US" dirty="0" smtClean="0">
                <a:solidFill>
                  <a:prstClr val="white"/>
                </a:solidFill>
                <a:latin typeface="Times New Roman" panose="02020603050405020304" pitchFamily="18" charset="0"/>
                <a:cs typeface="Times New Roman" panose="02020603050405020304" pitchFamily="18" charset="0"/>
              </a:rPr>
              <a:t>.</a:t>
            </a:r>
            <a:endParaRPr lang="ru-RU" dirty="0" smtClean="0">
              <a:solidFill>
                <a:prstClr val="white"/>
              </a:solidFill>
              <a:latin typeface="Times New Roman" panose="02020603050405020304" pitchFamily="18" charset="0"/>
              <a:cs typeface="Times New Roman" panose="02020603050405020304" pitchFamily="18" charset="0"/>
            </a:endParaRPr>
          </a:p>
          <a:p>
            <a:pPr lvl="0" algn="just"/>
            <a:r>
              <a:rPr lang="ru-RU" i="1" dirty="0" smtClean="0">
                <a:latin typeface="Times New Roman" panose="02020603050405020304" pitchFamily="18" charset="0"/>
                <a:cs typeface="Times New Roman" panose="02020603050405020304" pitchFamily="18" charset="0"/>
              </a:rPr>
              <a:t>	Формы </a:t>
            </a:r>
            <a:r>
              <a:rPr lang="ru-RU" i="1" dirty="0">
                <a:latin typeface="Times New Roman" panose="02020603050405020304" pitchFamily="18" charset="0"/>
                <a:cs typeface="Times New Roman" panose="02020603050405020304" pitchFamily="18" charset="0"/>
              </a:rPr>
              <a:t>(виды) труда</a:t>
            </a:r>
            <a:r>
              <a:rPr lang="ru-RU" b="1" dirty="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умственный</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физический</a:t>
            </a:r>
            <a:r>
              <a:rPr lang="ru-RU" dirty="0">
                <a:latin typeface="Times New Roman" panose="02020603050405020304" pitchFamily="18" charset="0"/>
                <a:cs typeface="Times New Roman" panose="02020603050405020304" pitchFamily="18" charset="0"/>
              </a:rPr>
              <a:t> и </a:t>
            </a:r>
            <a:r>
              <a:rPr lang="ru-RU" i="1" dirty="0">
                <a:latin typeface="Times New Roman" panose="02020603050405020304" pitchFamily="18" charset="0"/>
                <a:cs typeface="Times New Roman" panose="02020603050405020304" pitchFamily="18" charset="0"/>
              </a:rPr>
              <a:t>смешанный</a:t>
            </a:r>
            <a:r>
              <a:rPr lang="ru-RU" dirty="0">
                <a:latin typeface="Times New Roman" panose="02020603050405020304" pitchFamily="18" charset="0"/>
                <a:cs typeface="Times New Roman" panose="02020603050405020304" pitchFamily="18" charset="0"/>
              </a:rPr>
              <a:t>. </a:t>
            </a:r>
            <a:endParaRPr lang="ru-RU" dirty="0" smtClean="0">
              <a:latin typeface="Times New Roman" panose="02020603050405020304" pitchFamily="18" charset="0"/>
              <a:cs typeface="Times New Roman" panose="02020603050405020304" pitchFamily="18" charset="0"/>
            </a:endParaRPr>
          </a:p>
          <a:p>
            <a:pPr lvl="0" algn="just"/>
            <a:r>
              <a:rPr lang="ru-RU" i="1" dirty="0" smtClean="0">
                <a:latin typeface="Times New Roman" panose="02020603050405020304" pitchFamily="18" charset="0"/>
                <a:cs typeface="Times New Roman" panose="02020603050405020304" pitchFamily="18" charset="0"/>
              </a:rPr>
              <a:t>	Условия </a:t>
            </a:r>
            <a:r>
              <a:rPr lang="ru-RU" i="1" dirty="0">
                <a:latin typeface="Times New Roman" panose="02020603050405020304" pitchFamily="18" charset="0"/>
                <a:cs typeface="Times New Roman" panose="02020603050405020304" pitchFamily="18" charset="0"/>
              </a:rPr>
              <a:t>и характер труда</a:t>
            </a:r>
            <a:r>
              <a:rPr lang="ru-RU" dirty="0">
                <a:latin typeface="Times New Roman" panose="02020603050405020304" pitchFamily="18" charset="0"/>
                <a:cs typeface="Times New Roman" panose="02020603050405020304" pitchFamily="18" charset="0"/>
              </a:rPr>
              <a:t> (продолжительность рабочего времени, напряженность труда, степень физической и эмоциональной нагрузки в процессе будущей работы специалиста, комфортность производственной сферы и др. ) влияют как на подбор средств физической культуры и спорта для достижения высокой работоспособности, так и для дифференцирования психофизических нагрузок, что крайне необходимо для выработки разнонаправленных рекомендаций по включению физических упражнений и видов спорта в режим труда и отдыха. </a:t>
            </a:r>
            <a:endParaRPr lang="ru-RU" dirty="0" smtClean="0">
              <a:latin typeface="Times New Roman" panose="02020603050405020304" pitchFamily="18" charset="0"/>
              <a:cs typeface="Times New Roman" panose="02020603050405020304" pitchFamily="18" charset="0"/>
            </a:endParaRPr>
          </a:p>
          <a:p>
            <a:pPr lvl="0" algn="just"/>
            <a:r>
              <a:rPr lang="ru-RU" i="1" dirty="0" smtClean="0">
                <a:latin typeface="Times New Roman" panose="02020603050405020304" pitchFamily="18" charset="0"/>
                <a:cs typeface="Times New Roman" panose="02020603050405020304" pitchFamily="18" charset="0"/>
              </a:rPr>
              <a:t>	Режим </a:t>
            </a:r>
            <a:r>
              <a:rPr lang="ru-RU" i="1" dirty="0">
                <a:latin typeface="Times New Roman" panose="02020603050405020304" pitchFamily="18" charset="0"/>
                <a:cs typeface="Times New Roman" panose="02020603050405020304" pitchFamily="18" charset="0"/>
              </a:rPr>
              <a:t>труда и отдыха</a:t>
            </a:r>
            <a:r>
              <a:rPr lang="ru-RU" dirty="0">
                <a:latin typeface="Times New Roman" panose="02020603050405020304" pitchFamily="18" charset="0"/>
                <a:cs typeface="Times New Roman" panose="02020603050405020304" pitchFamily="18" charset="0"/>
              </a:rPr>
              <a:t> во многом определяет рациональность выбора средств физической культуры и спорта для ППФП</a:t>
            </a:r>
            <a:r>
              <a:rPr lang="ru-RU" i="1" dirty="0">
                <a:latin typeface="Times New Roman" panose="02020603050405020304" pitchFamily="18" charset="0"/>
                <a:cs typeface="Times New Roman" panose="02020603050405020304" pitchFamily="18" charset="0"/>
              </a:rPr>
              <a:t>. </a:t>
            </a:r>
            <a:endParaRPr lang="ru-RU" i="1" dirty="0" smtClean="0">
              <a:latin typeface="Times New Roman" panose="02020603050405020304" pitchFamily="18" charset="0"/>
              <a:cs typeface="Times New Roman" panose="02020603050405020304" pitchFamily="18" charset="0"/>
            </a:endParaRPr>
          </a:p>
          <a:p>
            <a:pPr algn="just"/>
            <a:r>
              <a:rPr lang="ru-RU" dirty="0" smtClean="0">
                <a:latin typeface="Times New Roman" panose="02020603050405020304" pitchFamily="18" charset="0"/>
                <a:cs typeface="Times New Roman" panose="02020603050405020304" pitchFamily="18" charset="0"/>
              </a:rPr>
              <a:t>	При </a:t>
            </a:r>
            <a:r>
              <a:rPr lang="ru-RU" dirty="0">
                <a:latin typeface="Times New Roman" panose="02020603050405020304" pitchFamily="18" charset="0"/>
                <a:cs typeface="Times New Roman" panose="02020603050405020304" pitchFamily="18" charset="0"/>
              </a:rPr>
              <a:t>определении содержания ППФП необходимо также учитывать и </a:t>
            </a:r>
            <a:r>
              <a:rPr lang="ru-RU" i="1" dirty="0">
                <a:latin typeface="Times New Roman" panose="02020603050405020304" pitchFamily="18" charset="0"/>
                <a:cs typeface="Times New Roman" panose="02020603050405020304" pitchFamily="18" charset="0"/>
              </a:rPr>
              <a:t>дополнительные факторы</a:t>
            </a:r>
            <a:r>
              <a:rPr lang="ru-RU" dirty="0">
                <a:latin typeface="Times New Roman" panose="02020603050405020304" pitchFamily="18" charset="0"/>
                <a:cs typeface="Times New Roman" panose="02020603050405020304" pitchFamily="18" charset="0"/>
              </a:rPr>
              <a:t>, влияющие на формирование комплексов физических упражнений: </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индивидуальные особенности специалиста (физиологическая и психологическая пригодность к профессии); </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пол, возраст, состояние здоровья специалиста и типичные профессиональные заболевания;</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географо-климатические условия (жара, холод, горная гипоксия, устойчивость к проникающей радиации, инфекциям и др.) и национальные традиции региона проживания. </a:t>
            </a:r>
            <a:endParaRPr lang="ru-RU" dirty="0">
              <a:solidFill>
                <a:prstClr val="white"/>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51192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954107"/>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.2</a:t>
            </a:r>
            <a:r>
              <a:rPr lang="be-BY" sz="28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Методика подбора средств ППФП студентов</a:t>
            </a:r>
            <a:endParaRPr lang="ru-RU" sz="2800" b="1" i="1" dirty="0">
              <a:latin typeface="Times New Roman" panose="02020603050405020304" pitchFamily="18" charset="0"/>
              <a:cs typeface="Times New Roman" panose="02020603050405020304" pitchFamily="18" charset="0"/>
            </a:endParaRPr>
          </a:p>
          <a:p>
            <a:pPr lvl="0" algn="r">
              <a:spcAft>
                <a:spcPts val="0"/>
              </a:spcAft>
              <a:tabLst>
                <a:tab pos="630555" algn="l"/>
              </a:tabLst>
            </a:pPr>
            <a:endParaRPr lang="ru-RU" sz="2800" b="1" i="1" dirty="0">
              <a:latin typeface="Times New Roman" panose="02020603050405020304" pitchFamily="18" charset="0"/>
              <a:ea typeface="Calibri" panose="020F0502020204030204" pitchFamily="34" charset="0"/>
            </a:endParaRPr>
          </a:p>
        </p:txBody>
      </p:sp>
      <p:sp>
        <p:nvSpPr>
          <p:cNvPr id="3" name="Прямоугольник 2"/>
          <p:cNvSpPr/>
          <p:nvPr/>
        </p:nvSpPr>
        <p:spPr>
          <a:xfrm>
            <a:off x="317319" y="1471018"/>
            <a:ext cx="11652068" cy="4524315"/>
          </a:xfrm>
          <a:prstGeom prst="rect">
            <a:avLst/>
          </a:prstGeom>
        </p:spPr>
        <p:txBody>
          <a:bodyPr wrap="square">
            <a:spAutoFit/>
          </a:bodyPr>
          <a:lstStyle/>
          <a:p>
            <a:pPr indent="450215" algn="just">
              <a:spcAft>
                <a:spcPts val="0"/>
              </a:spcAft>
            </a:pPr>
            <a:r>
              <a:rPr lang="ru-RU" i="1" dirty="0" smtClean="0">
                <a:latin typeface="Times New Roman" panose="02020603050405020304" pitchFamily="18" charset="0"/>
                <a:ea typeface="Calibri" panose="020F0502020204030204" pitchFamily="34" charset="0"/>
                <a:cs typeface="Times New Roman" panose="02020603050405020304" pitchFamily="18" charset="0"/>
              </a:rPr>
              <a:t>	Средства </a:t>
            </a:r>
            <a:r>
              <a:rPr lang="ru-RU" i="1" dirty="0">
                <a:latin typeface="Times New Roman" panose="02020603050405020304" pitchFamily="18" charset="0"/>
                <a:ea typeface="Calibri" panose="020F0502020204030204" pitchFamily="34" charset="0"/>
                <a:cs typeface="Times New Roman" panose="02020603050405020304" pitchFamily="18" charset="0"/>
              </a:rPr>
              <a:t>ППФП</a:t>
            </a:r>
            <a:r>
              <a:rPr lang="ru-RU" dirty="0">
                <a:latin typeface="Times New Roman" panose="02020603050405020304" pitchFamily="18" charset="0"/>
                <a:ea typeface="Calibri" panose="020F0502020204030204" pitchFamily="34" charset="0"/>
                <a:cs typeface="Times New Roman" panose="02020603050405020304" pitchFamily="18" charset="0"/>
              </a:rPr>
              <a:t> обычно объединяют в следующие группы: </a:t>
            </a:r>
          </a:p>
          <a:p>
            <a:pPr marL="342900" lvl="0" indent="-342900" algn="just">
              <a:spcAft>
                <a:spcPts val="0"/>
              </a:spcAf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прикладные физические упражнения и отдельные элементы различных видов спорта;</a:t>
            </a:r>
          </a:p>
          <a:p>
            <a:pPr marL="342900" lvl="0" indent="-342900" algn="just">
              <a:spcAft>
                <a:spcPts val="0"/>
              </a:spcAf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прикладные (приоритетные для специальной физической подготовленности) виды спорта (целостное использование);</a:t>
            </a:r>
          </a:p>
          <a:p>
            <a:pPr marL="342900" lvl="0" indent="-342900" algn="just">
              <a:spcAft>
                <a:spcPts val="0"/>
              </a:spcAf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оздоровительные силы природной среды и гигиенические факторы;</a:t>
            </a:r>
          </a:p>
          <a:p>
            <a:pPr marL="342900" lvl="0" indent="-342900" algn="just">
              <a:spcAft>
                <a:spcPts val="0"/>
              </a:spcAf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вспомогательные средства, обеспечивающие качество учебного процесса по разделу ППФП</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algn="just">
              <a:tabLst>
                <a:tab pos="630555" algn="l"/>
              </a:tabLst>
            </a:pPr>
            <a:r>
              <a:rPr lang="ru-RU" i="1" dirty="0" smtClean="0">
                <a:latin typeface="Times New Roman" panose="02020603050405020304" pitchFamily="18" charset="0"/>
                <a:cs typeface="Times New Roman" panose="02020603050405020304" pitchFamily="18" charset="0"/>
              </a:rPr>
              <a:t>	Физические </a:t>
            </a:r>
            <a:r>
              <a:rPr lang="ru-RU" i="1" dirty="0">
                <a:latin typeface="Times New Roman" panose="02020603050405020304" pitchFamily="18" charset="0"/>
                <a:cs typeface="Times New Roman" panose="02020603050405020304" pitchFamily="18" charset="0"/>
              </a:rPr>
              <a:t>упражнения являются основным средством ППФП</a:t>
            </a:r>
            <a:r>
              <a:rPr lang="ru-RU" dirty="0">
                <a:latin typeface="Times New Roman" panose="02020603050405020304" pitchFamily="18" charset="0"/>
                <a:cs typeface="Times New Roman" panose="02020603050405020304" pitchFamily="18" charset="0"/>
              </a:rPr>
              <a:t>. При подборе отдельных прикладных физических упражнений важно, чтобы их психофизиологическое воздействие соответствовало формируемым физическим и специальным качествам. При акцентированном их развитии в содержании учебных занятий обычно увеличивается объем специальных упражнений, направленных на развитие одного или нескольких физических качеств. Это могут быть упражнения из гимнастики, лечебной физической культуры, отдельные элементы игровых видов спорта и др. Также в качестве физических упражнений используются двигательные действия, сходные с типичными трудовыми операциями. Такой подбор упражнений и элементов из отдельных видов спорта чаще всего производится опытным путем по принципу соответствия их особенностям профессиональных качеств и умений.</a:t>
            </a:r>
          </a:p>
          <a:p>
            <a:pPr lvl="0" algn="just">
              <a:spcAft>
                <a:spcPts val="0"/>
              </a:spcAft>
              <a:tabLst>
                <a:tab pos="630555" algn="l"/>
              </a:tabLst>
            </a:pPr>
            <a:endParaRPr lang="ru-RU" dirty="0" smtClean="0">
              <a:latin typeface="Times New Roman" panose="02020603050405020304" pitchFamily="18" charset="0"/>
              <a:ea typeface="Calibri" panose="020F0502020204030204" pitchFamily="34" charset="0"/>
              <a:cs typeface="Times New Roman" panose="02020603050405020304" pitchFamily="18" charset="0"/>
            </a:endParaRPr>
          </a:p>
          <a:p>
            <a:pPr lvl="0" algn="just">
              <a:spcAft>
                <a:spcPts val="0"/>
              </a:spcAft>
              <a:tabLst>
                <a:tab pos="630555" algn="l"/>
              </a:tabLst>
            </a:pP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03600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954107"/>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.2</a:t>
            </a:r>
            <a:r>
              <a:rPr lang="be-BY" sz="28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dirty="0">
                <a:latin typeface="Times New Roman" panose="02020603050405020304" pitchFamily="18" charset="0"/>
                <a:cs typeface="Times New Roman" panose="02020603050405020304" pitchFamily="18" charset="0"/>
              </a:rPr>
              <a:t>Методика подбора средств ППФП студентов</a:t>
            </a:r>
            <a:endParaRPr lang="ru-RU" sz="2800" b="1" i="1" dirty="0">
              <a:latin typeface="Times New Roman" panose="02020603050405020304" pitchFamily="18" charset="0"/>
              <a:cs typeface="Times New Roman" panose="02020603050405020304" pitchFamily="18" charset="0"/>
            </a:endParaRPr>
          </a:p>
          <a:p>
            <a:pPr lvl="0" algn="just">
              <a:spcAft>
                <a:spcPts val="0"/>
              </a:spcAft>
              <a:tabLst>
                <a:tab pos="630555" algn="l"/>
              </a:tabLst>
            </a:pPr>
            <a:endParaRPr lang="ru-RU" sz="2800" b="1" i="1" dirty="0">
              <a:latin typeface="Times New Roman" panose="02020603050405020304" pitchFamily="18" charset="0"/>
              <a:ea typeface="Calibri" panose="020F0502020204030204" pitchFamily="34"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3635632461"/>
              </p:ext>
            </p:extLst>
          </p:nvPr>
        </p:nvGraphicFramePr>
        <p:xfrm>
          <a:off x="431074" y="2008453"/>
          <a:ext cx="11456126" cy="4166077"/>
        </p:xfrm>
        <a:graphic>
          <a:graphicData uri="http://schemas.openxmlformats.org/drawingml/2006/table">
            <a:tbl>
              <a:tblPr firstRow="1" firstCol="1" bandRow="1">
                <a:tableStyleId>{69CF1AB2-1976-4502-BF36-3FF5EA218861}</a:tableStyleId>
              </a:tblPr>
              <a:tblGrid>
                <a:gridCol w="5727450"/>
                <a:gridCol w="5728676"/>
              </a:tblGrid>
              <a:tr h="296369">
                <a:tc>
                  <a:txBody>
                    <a:bodyPr/>
                    <a:lstStyle/>
                    <a:p>
                      <a:pPr indent="0" algn="ctr">
                        <a:spcAft>
                          <a:spcPts val="0"/>
                        </a:spcAft>
                      </a:pPr>
                      <a:r>
                        <a:rPr lang="ru-RU" sz="1400" dirty="0" smtClean="0">
                          <a:effectLst/>
                          <a:latin typeface="Times New Roman" panose="02020603050405020304" pitchFamily="18" charset="0"/>
                          <a:cs typeface="Times New Roman" panose="02020603050405020304" pitchFamily="18" charset="0"/>
                        </a:rPr>
                        <a:t>Направленность физических упражнений и видов спорта</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c>
                  <a:txBody>
                    <a:bodyPr/>
                    <a:lstStyle/>
                    <a:p>
                      <a:pPr indent="0" algn="ctr">
                        <a:spcAft>
                          <a:spcPts val="0"/>
                        </a:spcAft>
                      </a:pPr>
                      <a:r>
                        <a:rPr lang="ru-RU" sz="1400">
                          <a:effectLst/>
                          <a:latin typeface="Times New Roman" panose="02020603050405020304" pitchFamily="18" charset="0"/>
                          <a:cs typeface="Times New Roman" panose="02020603050405020304" pitchFamily="18" charset="0"/>
                        </a:rPr>
                        <a:t>Упражнения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r>
              <a:tr h="895578">
                <a:tc>
                  <a:txBody>
                    <a:bodyPr/>
                    <a:lstStyle/>
                    <a:p>
                      <a:pPr indent="0" algn="just">
                        <a:spcAft>
                          <a:spcPts val="0"/>
                        </a:spcAft>
                      </a:pPr>
                      <a:r>
                        <a:rPr lang="ru-RU" sz="1400" b="0" i="1" dirty="0">
                          <a:effectLst/>
                          <a:latin typeface="Times New Roman" panose="02020603050405020304" pitchFamily="18" charset="0"/>
                          <a:cs typeface="Times New Roman" panose="02020603050405020304" pitchFamily="18" charset="0"/>
                        </a:rPr>
                        <a:t>повышение эмоциональной устойчивости, проявление волевых качеств и черт характера</a:t>
                      </a:r>
                      <a:endParaRPr lang="ru-RU" sz="1400" b="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c>
                  <a:txBody>
                    <a:bodyPr/>
                    <a:lstStyle/>
                    <a:p>
                      <a:pPr indent="0" algn="just">
                        <a:spcAft>
                          <a:spcPts val="0"/>
                        </a:spcAft>
                      </a:pPr>
                      <a:r>
                        <a:rPr lang="ru-RU" sz="1400" dirty="0">
                          <a:effectLst/>
                          <a:latin typeface="Times New Roman" panose="02020603050405020304" pitchFamily="18" charset="0"/>
                          <a:cs typeface="Times New Roman" panose="02020603050405020304" pitchFamily="18" charset="0"/>
                        </a:rPr>
                        <a:t>гимнастические и </a:t>
                      </a:r>
                      <a:r>
                        <a:rPr lang="ru-RU" sz="1400" dirty="0" smtClean="0">
                          <a:effectLst/>
                          <a:latin typeface="Times New Roman" panose="02020603050405020304" pitchFamily="18" charset="0"/>
                          <a:cs typeface="Times New Roman" panose="02020603050405020304" pitchFamily="18" charset="0"/>
                        </a:rPr>
                        <a:t>акробатические (кувырки</a:t>
                      </a:r>
                      <a:r>
                        <a:rPr lang="ru-RU" sz="1400" dirty="0">
                          <a:effectLst/>
                          <a:latin typeface="Times New Roman" panose="02020603050405020304" pitchFamily="18" charset="0"/>
                          <a:cs typeface="Times New Roman" panose="02020603050405020304" pitchFamily="18" charset="0"/>
                        </a:rPr>
                        <a:t>, стойки, прыжки через различные преграды, упражнения на гимнастических снарядах, на равновесие), сложно-координационные упражнения; спортивные игры и различные виды спортивных единоборств</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r>
              <a:tr h="757646">
                <a:tc>
                  <a:txBody>
                    <a:bodyPr/>
                    <a:lstStyle/>
                    <a:p>
                      <a:pPr indent="0" algn="just">
                        <a:spcAft>
                          <a:spcPts val="0"/>
                        </a:spcAft>
                      </a:pPr>
                      <a:r>
                        <a:rPr lang="ru-RU" sz="1400" b="0" i="1" dirty="0">
                          <a:effectLst/>
                          <a:latin typeface="Times New Roman" panose="02020603050405020304" pitchFamily="18" charset="0"/>
                          <a:cs typeface="Times New Roman" panose="02020603050405020304" pitchFamily="18" charset="0"/>
                        </a:rPr>
                        <a:t>развитие силы и скоростно-силовых качеств</a:t>
                      </a:r>
                      <a:endParaRPr lang="ru-RU" sz="1400" b="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c>
                  <a:txBody>
                    <a:bodyPr/>
                    <a:lstStyle/>
                    <a:p>
                      <a:pPr indent="0" algn="just">
                        <a:spcAft>
                          <a:spcPts val="0"/>
                        </a:spcAft>
                      </a:pPr>
                      <a:r>
                        <a:rPr lang="ru-RU" sz="1400">
                          <a:effectLst/>
                          <a:latin typeface="Times New Roman" panose="02020603050405020304" pitchFamily="18" charset="0"/>
                          <a:cs typeface="Times New Roman" panose="02020603050405020304" pitchFamily="18" charset="0"/>
                        </a:rPr>
                        <a:t>ходьба и ее разновидности, висы на перекладине, наклоны и повороты туловища, плавание, бег, корригирующая гимнастика, пружинящие движения, а также другие упражнения из отдельных видов спорта</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r>
              <a:tr h="679268">
                <a:tc>
                  <a:txBody>
                    <a:bodyPr/>
                    <a:lstStyle/>
                    <a:p>
                      <a:pPr indent="0" algn="just">
                        <a:spcAft>
                          <a:spcPts val="0"/>
                        </a:spcAft>
                      </a:pPr>
                      <a:r>
                        <a:rPr lang="ru-RU" sz="1400" b="0" i="1" dirty="0">
                          <a:effectLst/>
                          <a:latin typeface="Times New Roman" panose="02020603050405020304" pitchFamily="18" charset="0"/>
                          <a:cs typeface="Times New Roman" panose="02020603050405020304" pitchFamily="18" charset="0"/>
                        </a:rPr>
                        <a:t>формирование осанки и улучшение функции опорно-двигательного аппарата</a:t>
                      </a:r>
                      <a:endParaRPr lang="ru-RU" sz="1400" b="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c>
                  <a:txBody>
                    <a:bodyPr/>
                    <a:lstStyle/>
                    <a:p>
                      <a:pPr indent="0" algn="just">
                        <a:spcAft>
                          <a:spcPts val="0"/>
                        </a:spcAft>
                      </a:pPr>
                      <a:r>
                        <a:rPr lang="ru-RU" sz="1400">
                          <a:effectLst/>
                          <a:latin typeface="Times New Roman" panose="02020603050405020304" pitchFamily="18" charset="0"/>
                          <a:cs typeface="Times New Roman" panose="02020603050405020304" pitchFamily="18" charset="0"/>
                        </a:rPr>
                        <a:t>ходьба и ее разновидности, висы на перекладине, наклоны и повороты туловища, плавание, бег, корригирующая гимнастика, пружинящие движения, а также другие упражнения из отдельных видов спорта</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r>
              <a:tr h="768608">
                <a:tc>
                  <a:txBody>
                    <a:bodyPr/>
                    <a:lstStyle/>
                    <a:p>
                      <a:pPr indent="0" algn="just">
                        <a:spcAft>
                          <a:spcPts val="0"/>
                        </a:spcAft>
                      </a:pPr>
                      <a:r>
                        <a:rPr lang="ru-RU" sz="1400" b="0" i="1">
                          <a:effectLst/>
                          <a:latin typeface="Times New Roman" panose="02020603050405020304" pitchFamily="18" charset="0"/>
                          <a:cs typeface="Times New Roman" panose="02020603050405020304" pitchFamily="18" charset="0"/>
                        </a:rPr>
                        <a:t>развитие выносливости</a:t>
                      </a:r>
                      <a:endParaRPr lang="ru-RU" sz="1400" b="0" i="1">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c>
                  <a:txBody>
                    <a:bodyPr/>
                    <a:lstStyle/>
                    <a:p>
                      <a:pPr indent="0" algn="just">
                        <a:spcAft>
                          <a:spcPts val="0"/>
                        </a:spcAft>
                      </a:pPr>
                      <a:r>
                        <a:rPr lang="ru-RU" sz="1400" dirty="0">
                          <a:effectLst/>
                          <a:latin typeface="Times New Roman" panose="02020603050405020304" pitchFamily="18" charset="0"/>
                          <a:cs typeface="Times New Roman" panose="02020603050405020304" pitchFamily="18" charset="0"/>
                        </a:rPr>
                        <a:t>продолжительный бег, кросс по пересеченной местности, ходьба на лыжах, туризм, плавание и  т.п.; гимнастические, игровые, силовые, </a:t>
                      </a:r>
                      <a:r>
                        <a:rPr lang="ru-RU" sz="1400">
                          <a:effectLst/>
                          <a:latin typeface="Times New Roman" panose="02020603050405020304" pitchFamily="18" charset="0"/>
                          <a:cs typeface="Times New Roman" panose="02020603050405020304" pitchFamily="18" charset="0"/>
                        </a:rPr>
                        <a:t>легкоатлетические </a:t>
                      </a:r>
                      <a:r>
                        <a:rPr lang="ru-RU" sz="1400" smtClean="0">
                          <a:effectLst/>
                          <a:latin typeface="Times New Roman" panose="02020603050405020304" pitchFamily="18" charset="0"/>
                          <a:cs typeface="Times New Roman" panose="02020603050405020304" pitchFamily="18" charset="0"/>
                        </a:rPr>
                        <a:t>упражнения</a:t>
                      </a:r>
                      <a:endParaRPr lang="ru-RU" sz="140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r>
              <a:tr h="768608">
                <a:tc>
                  <a:txBody>
                    <a:bodyPr/>
                    <a:lstStyle/>
                    <a:p>
                      <a:pPr indent="0" algn="just">
                        <a:spcAft>
                          <a:spcPts val="0"/>
                        </a:spcAft>
                      </a:pPr>
                      <a:r>
                        <a:rPr lang="ru-RU" sz="1400" b="0" i="1" dirty="0">
                          <a:effectLst/>
                          <a:latin typeface="Times New Roman" panose="02020603050405020304" pitchFamily="18" charset="0"/>
                          <a:cs typeface="Times New Roman" panose="02020603050405020304" pitchFamily="18" charset="0"/>
                        </a:rPr>
                        <a:t>формирование устойчивости организма к неблагоприятным факторам внешней среды</a:t>
                      </a:r>
                      <a:endParaRPr lang="ru-RU" sz="1400" b="0" i="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c>
                  <a:txBody>
                    <a:bodyPr/>
                    <a:lstStyle/>
                    <a:p>
                      <a:pPr indent="0" algn="just">
                        <a:spcAft>
                          <a:spcPts val="0"/>
                        </a:spcAft>
                      </a:pPr>
                      <a:r>
                        <a:rPr lang="ru-RU" sz="1400" dirty="0">
                          <a:effectLst/>
                          <a:latin typeface="Times New Roman" panose="02020603050405020304" pitchFamily="18" charset="0"/>
                          <a:cs typeface="Times New Roman" panose="02020603050405020304" pitchFamily="18" charset="0"/>
                        </a:rPr>
                        <a:t>спортивная ходьба, кросс, бег на средние дистанции, спортивные и подвижные игры, организованные на высоком эмоциональном фоне, туризм, ориентирование</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39666" marR="39666" marT="0" marB="0"/>
                </a:tc>
              </a:tr>
            </a:tbl>
          </a:graphicData>
        </a:graphic>
      </p:graphicFrame>
      <p:sp>
        <p:nvSpPr>
          <p:cNvPr id="6" name="Прямоугольник 5"/>
          <p:cNvSpPr/>
          <p:nvPr/>
        </p:nvSpPr>
        <p:spPr>
          <a:xfrm>
            <a:off x="701009" y="1167060"/>
            <a:ext cx="9764724" cy="369332"/>
          </a:xfrm>
          <a:prstGeom prst="rect">
            <a:avLst/>
          </a:prstGeom>
        </p:spPr>
        <p:txBody>
          <a:bodyPr wrap="none">
            <a:spAutoFit/>
          </a:bodyPr>
          <a:lstStyle/>
          <a:p>
            <a:r>
              <a:rPr lang="ru-RU" dirty="0" smtClean="0">
                <a:latin typeface="Times New Roman" panose="02020603050405020304" pitchFamily="18" charset="0"/>
                <a:ea typeface="Calibri" panose="020F0502020204030204" pitchFamily="34" charset="0"/>
              </a:rPr>
              <a:t>Таблица 1.  Направленность физических упражнений и видов спорта, используемых для ППФП</a:t>
            </a:r>
            <a:endParaRPr lang="ru-RU" dirty="0"/>
          </a:p>
        </p:txBody>
      </p:sp>
    </p:spTree>
    <p:extLst>
      <p:ext uri="{BB962C8B-B14F-4D97-AF65-F5344CB8AC3E}">
        <p14:creationId xmlns:p14="http://schemas.microsoft.com/office/powerpoint/2010/main" val="1058919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800219"/>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.3</a:t>
            </a:r>
            <a:r>
              <a:rPr lang="be-BY" sz="28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Организация и формы ППФП студентов</a:t>
            </a:r>
            <a:endParaRPr lang="ru-RU" sz="2800" b="1" i="1" dirty="0">
              <a:latin typeface="Times New Roman" panose="02020603050405020304" pitchFamily="18" charset="0"/>
              <a:cs typeface="Times New Roman" panose="02020603050405020304" pitchFamily="18" charset="0"/>
            </a:endParaRPr>
          </a:p>
          <a:p>
            <a:pPr lvl="0" algn="r">
              <a:spcAft>
                <a:spcPts val="0"/>
              </a:spcAft>
              <a:tabLst>
                <a:tab pos="630555" algn="l"/>
              </a:tabLst>
            </a:pPr>
            <a:endParaRPr lang="ru-RU" b="1" i="1" dirty="0">
              <a:latin typeface="Times New Roman" panose="02020603050405020304" pitchFamily="18" charset="0"/>
              <a:ea typeface="Calibri" panose="020F0502020204030204" pitchFamily="34" charset="0"/>
            </a:endParaRPr>
          </a:p>
        </p:txBody>
      </p:sp>
      <p:sp>
        <p:nvSpPr>
          <p:cNvPr id="4" name="Прямоугольник 3"/>
          <p:cNvSpPr/>
          <p:nvPr/>
        </p:nvSpPr>
        <p:spPr>
          <a:xfrm>
            <a:off x="225878" y="1054686"/>
            <a:ext cx="11625943" cy="5909310"/>
          </a:xfrm>
          <a:prstGeom prst="rect">
            <a:avLst/>
          </a:prstGeom>
        </p:spPr>
        <p:txBody>
          <a:bodyPr wrap="square">
            <a:spAutoFit/>
          </a:bodyPr>
          <a:lstStyle/>
          <a:p>
            <a:pPr indent="457200" algn="just"/>
            <a:r>
              <a:rPr lang="ru-RU" dirty="0" smtClean="0">
                <a:latin typeface="Times New Roman" panose="02020603050405020304" pitchFamily="18" charset="0"/>
                <a:cs typeface="Times New Roman" panose="02020603050405020304" pitchFamily="18" charset="0"/>
              </a:rPr>
              <a:t>В </a:t>
            </a:r>
            <a:r>
              <a:rPr lang="ru-RU" i="1" dirty="0">
                <a:latin typeface="Times New Roman" panose="02020603050405020304" pitchFamily="18" charset="0"/>
                <a:cs typeface="Times New Roman" panose="02020603050405020304" pitchFamily="18" charset="0"/>
              </a:rPr>
              <a:t>основных учебных группах</a:t>
            </a:r>
            <a:r>
              <a:rPr lang="ru-RU" dirty="0">
                <a:latin typeface="Times New Roman" panose="02020603050405020304" pitchFamily="18" charset="0"/>
                <a:cs typeface="Times New Roman" panose="02020603050405020304" pitchFamily="18" charset="0"/>
              </a:rPr>
              <a:t> в зависимости от задач могут быть организованы специализированные учебные группы по ППФП, </a:t>
            </a:r>
            <a:r>
              <a:rPr lang="ru-RU">
                <a:latin typeface="Times New Roman" panose="02020603050405020304" pitchFamily="18" charset="0"/>
                <a:cs typeface="Times New Roman" panose="02020603050405020304" pitchFamily="18" charset="0"/>
              </a:rPr>
              <a:t>в </a:t>
            </a:r>
            <a:r>
              <a:rPr lang="ru-RU" smtClean="0">
                <a:latin typeface="Times New Roman" panose="02020603050405020304" pitchFamily="18" charset="0"/>
                <a:cs typeface="Times New Roman" panose="02020603050405020304" pitchFamily="18" charset="0"/>
              </a:rPr>
              <a:t>которых </a:t>
            </a:r>
            <a:r>
              <a:rPr lang="ru-RU" dirty="0">
                <a:latin typeface="Times New Roman" panose="02020603050405020304" pitchFamily="18" charset="0"/>
                <a:cs typeface="Times New Roman" panose="02020603050405020304" pitchFamily="18" charset="0"/>
              </a:rPr>
              <a:t>планируется расширенная психофизическая подготовка с профессиональной направленностью</a:t>
            </a:r>
            <a:r>
              <a:rPr lang="ru-RU" dirty="0" smtClean="0">
                <a:latin typeface="Times New Roman" panose="02020603050405020304" pitchFamily="18" charset="0"/>
                <a:cs typeface="Times New Roman" panose="02020603050405020304" pitchFamily="18" charset="0"/>
              </a:rPr>
              <a:t>.</a:t>
            </a:r>
          </a:p>
          <a:p>
            <a:pPr indent="457200" algn="just"/>
            <a:r>
              <a:rPr lang="ru-RU" dirty="0">
                <a:latin typeface="Times New Roman" panose="02020603050405020304" pitchFamily="18" charset="0"/>
                <a:cs typeface="Times New Roman" panose="02020603050405020304" pitchFamily="18" charset="0"/>
              </a:rPr>
              <a:t>В </a:t>
            </a:r>
            <a:r>
              <a:rPr lang="ru-RU" i="1" dirty="0">
                <a:latin typeface="Times New Roman" panose="02020603050405020304" pitchFamily="18" charset="0"/>
                <a:cs typeface="Times New Roman" panose="02020603050405020304" pitchFamily="18" charset="0"/>
              </a:rPr>
              <a:t>подготовительных учебных группах</a:t>
            </a:r>
            <a:r>
              <a:rPr lang="ru-RU" dirty="0">
                <a:latin typeface="Times New Roman" panose="02020603050405020304" pitchFamily="18" charset="0"/>
                <a:cs typeface="Times New Roman" panose="02020603050405020304" pitchFamily="18" charset="0"/>
              </a:rPr>
              <a:t> студенты осваивают элементы ППФП в облегченных условиях и отрабатывают профессиональные действия, совершенствуют умения и навыки, обеспечивающие необходимый минимальный уровень психофизической готовности к предстоящей трудовой деятельности. Основное назначение ППФП для студентов данных групп – расширить диапазон двигательных умений и навыков, оказать содействие в формировании функциональных основ жизнедеятельности организма.</a:t>
            </a:r>
          </a:p>
          <a:p>
            <a:pPr indent="457200" algn="just"/>
            <a:r>
              <a:rPr lang="ru-RU" dirty="0">
                <a:latin typeface="Times New Roman" panose="02020603050405020304" pitchFamily="18" charset="0"/>
                <a:cs typeface="Times New Roman" panose="02020603050405020304" pitchFamily="18" charset="0"/>
              </a:rPr>
              <a:t>В </a:t>
            </a:r>
            <a:r>
              <a:rPr lang="ru-RU" i="1" dirty="0">
                <a:latin typeface="Times New Roman" panose="02020603050405020304" pitchFamily="18" charset="0"/>
                <a:cs typeface="Times New Roman" panose="02020603050405020304" pitchFamily="18" charset="0"/>
              </a:rPr>
              <a:t>специальных учебных группах</a:t>
            </a:r>
            <a:r>
              <a:rPr lang="ru-RU" dirty="0">
                <a:latin typeface="Times New Roman" panose="02020603050405020304" pitchFamily="18" charset="0"/>
                <a:cs typeface="Times New Roman" panose="02020603050405020304" pitchFamily="18" charset="0"/>
              </a:rPr>
              <a:t> студенты осваивают те элементы (физические упражнения), которые не противопоказаны к применению на занятиях со специальными медицинскими </a:t>
            </a:r>
            <a:r>
              <a:rPr lang="ru-RU" dirty="0" smtClean="0">
                <a:latin typeface="Times New Roman" panose="02020603050405020304" pitchFamily="18" charset="0"/>
                <a:cs typeface="Times New Roman" panose="02020603050405020304" pitchFamily="18" charset="0"/>
              </a:rPr>
              <a:t>группами.</a:t>
            </a:r>
          </a:p>
          <a:p>
            <a:pPr indent="457200" algn="just"/>
            <a:r>
              <a:rPr lang="ru-RU" b="1" i="1" dirty="0">
                <a:latin typeface="Times New Roman" panose="02020603050405020304" pitchFamily="18" charset="0"/>
                <a:cs typeface="Times New Roman" panose="02020603050405020304" pitchFamily="18" charset="0"/>
              </a:rPr>
              <a:t>Формы организации ППФП</a:t>
            </a:r>
            <a:r>
              <a:rPr lang="ru-RU" dirty="0">
                <a:latin typeface="Times New Roman" panose="02020603050405020304" pitchFamily="18" charset="0"/>
                <a:cs typeface="Times New Roman" panose="02020603050405020304" pitchFamily="18" charset="0"/>
              </a:rPr>
              <a:t> студентов могут быть разными. Среди них необходимо отметить:</a:t>
            </a:r>
          </a:p>
          <a:p>
            <a:pPr marL="285750" lvl="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учебные занятия по физической культуре в основной сетке часов;</a:t>
            </a:r>
          </a:p>
          <a:p>
            <a:pPr marL="285750" lvl="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дополнительные (секционные) занятия в УВО по видам спорта (в том числе и прикладным) под руководством преподавателя-тренера;</a:t>
            </a:r>
          </a:p>
          <a:p>
            <a:pPr marL="285750" lvl="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самостоятельное выполнение студентами заданий преподавателей кафедры физического воспитания;</a:t>
            </a:r>
          </a:p>
          <a:p>
            <a:pPr marL="285750" lvl="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самостоятельные занятия (тренировки по видам спорта, туристические походы и др.) вне УВО;</a:t>
            </a:r>
          </a:p>
          <a:p>
            <a:pPr marL="285750" lvl="0" indent="-285750" algn="just">
              <a:buFont typeface="Wingdings" panose="05000000000000000000" pitchFamily="2" charset="2"/>
              <a:buChar char="§"/>
            </a:pPr>
            <a:r>
              <a:rPr lang="ru-RU" dirty="0">
                <a:latin typeface="Times New Roman" panose="02020603050405020304" pitchFamily="18" charset="0"/>
                <a:cs typeface="Times New Roman" panose="02020603050405020304" pitchFamily="18" charset="0"/>
              </a:rPr>
              <a:t>спортивно-массовые соревнования (в том числе и по прикладным видам спорта) и физкультурно-оздоровительные мероприятия различного уровня и др</a:t>
            </a:r>
            <a:r>
              <a:rPr lang="ru-RU" dirty="0" smtClean="0">
                <a:latin typeface="Times New Roman" panose="02020603050405020304" pitchFamily="18" charset="0"/>
                <a:cs typeface="Times New Roman" panose="02020603050405020304" pitchFamily="18" charset="0"/>
              </a:rPr>
              <a:t>.</a:t>
            </a:r>
          </a:p>
          <a:p>
            <a:pPr algn="just"/>
            <a:r>
              <a:rPr lang="ru-RU" dirty="0" smtClean="0">
                <a:latin typeface="Times New Roman" panose="02020603050405020304" pitchFamily="18" charset="0"/>
                <a:cs typeface="Times New Roman" panose="02020603050405020304" pitchFamily="18" charset="0"/>
              </a:rPr>
              <a:t>	</a:t>
            </a:r>
            <a:endParaRPr lang="ru-RU" dirty="0">
              <a:latin typeface="Times New Roman" panose="02020603050405020304" pitchFamily="18" charset="0"/>
              <a:cs typeface="Times New Roman" panose="02020603050405020304" pitchFamily="18" charset="0"/>
            </a:endParaRPr>
          </a:p>
          <a:p>
            <a:pPr lvl="0" algn="just"/>
            <a:endParaRPr lang="ru-RU" dirty="0">
              <a:latin typeface="Times New Roman" panose="02020603050405020304" pitchFamily="18" charset="0"/>
              <a:cs typeface="Times New Roman" panose="02020603050405020304" pitchFamily="18" charset="0"/>
            </a:endParaRPr>
          </a:p>
          <a:p>
            <a:pPr indent="457200" algn="just"/>
            <a:endParaRPr lang="ru-RU"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4313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954107"/>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.3</a:t>
            </a:r>
            <a:r>
              <a:rPr lang="be-BY" sz="28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Организация и формы ППФП студентов</a:t>
            </a:r>
            <a:endParaRPr lang="ru-RU" sz="2800" b="1" i="1" dirty="0">
              <a:latin typeface="Times New Roman" panose="02020603050405020304" pitchFamily="18" charset="0"/>
              <a:cs typeface="Times New Roman" panose="02020603050405020304" pitchFamily="18" charset="0"/>
            </a:endParaRPr>
          </a:p>
          <a:p>
            <a:pPr lvl="0" algn="r">
              <a:spcAft>
                <a:spcPts val="0"/>
              </a:spcAft>
              <a:tabLst>
                <a:tab pos="630555" algn="l"/>
              </a:tabLst>
            </a:pPr>
            <a:endParaRPr lang="ru-RU" sz="2800" b="1" i="1" dirty="0">
              <a:latin typeface="Times New Roman" panose="02020603050405020304" pitchFamily="18" charset="0"/>
              <a:ea typeface="Calibri" panose="020F0502020204030204" pitchFamily="34" charset="0"/>
            </a:endParaRPr>
          </a:p>
        </p:txBody>
      </p:sp>
      <p:sp>
        <p:nvSpPr>
          <p:cNvPr id="3" name="Прямоугольник 2"/>
          <p:cNvSpPr/>
          <p:nvPr/>
        </p:nvSpPr>
        <p:spPr>
          <a:xfrm>
            <a:off x="121376" y="1234460"/>
            <a:ext cx="11834948" cy="5078313"/>
          </a:xfrm>
          <a:prstGeom prst="rect">
            <a:avLst/>
          </a:prstGeom>
        </p:spPr>
        <p:txBody>
          <a:bodyPr wrap="square">
            <a:spAutoFit/>
          </a:bodyPr>
          <a:lstStyle/>
          <a:p>
            <a:pPr indent="457200" algn="just"/>
            <a:r>
              <a:rPr lang="ru-RU" dirty="0">
                <a:latin typeface="Times New Roman" panose="02020603050405020304" pitchFamily="18" charset="0"/>
                <a:ea typeface="Calibri" panose="020F0502020204030204" pitchFamily="34" charset="0"/>
                <a:cs typeface="Times New Roman" panose="02020603050405020304" pitchFamily="18" charset="0"/>
              </a:rPr>
              <a:t>ППФП студентов </a:t>
            </a:r>
            <a:r>
              <a:rPr lang="ru-RU" i="1" u="sng" dirty="0">
                <a:latin typeface="Times New Roman" panose="02020603050405020304" pitchFamily="18" charset="0"/>
                <a:ea typeface="Calibri" panose="020F0502020204030204" pitchFamily="34" charset="0"/>
                <a:cs typeface="Times New Roman" panose="02020603050405020304" pitchFamily="18" charset="0"/>
              </a:rPr>
              <a:t>на учебных занятиях </a:t>
            </a:r>
            <a:r>
              <a:rPr lang="ru-RU" dirty="0">
                <a:latin typeface="Times New Roman" panose="02020603050405020304" pitchFamily="18" charset="0"/>
                <a:ea typeface="Calibri" panose="020F0502020204030204" pitchFamily="34" charset="0"/>
                <a:cs typeface="Times New Roman" panose="02020603050405020304" pitchFamily="18" charset="0"/>
              </a:rPr>
              <a:t>проводится в формате </a:t>
            </a:r>
            <a:r>
              <a:rPr lang="ru-RU" i="1" dirty="0">
                <a:latin typeface="Times New Roman" panose="02020603050405020304" pitchFamily="18" charset="0"/>
                <a:ea typeface="Calibri" panose="020F0502020204030204" pitchFamily="34" charset="0"/>
                <a:cs typeface="Times New Roman" panose="02020603050405020304" pitchFamily="18" charset="0"/>
              </a:rPr>
              <a:t>теоретических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i="1" dirty="0">
                <a:latin typeface="Times New Roman" panose="02020603050405020304" pitchFamily="18" charset="0"/>
                <a:ea typeface="Calibri" panose="020F0502020204030204" pitchFamily="34" charset="0"/>
                <a:cs typeface="Times New Roman" panose="02020603050405020304" pitchFamily="18" charset="0"/>
              </a:rPr>
              <a:t>лекционных</a:t>
            </a:r>
            <a:r>
              <a:rPr lang="ru-RU" dirty="0">
                <a:latin typeface="Times New Roman" panose="02020603050405020304" pitchFamily="18" charset="0"/>
                <a:ea typeface="Calibri" panose="020F0502020204030204" pitchFamily="34" charset="0"/>
                <a:cs typeface="Times New Roman" panose="02020603050405020304" pitchFamily="18" charset="0"/>
              </a:rPr>
              <a:t>) и </a:t>
            </a:r>
            <a:r>
              <a:rPr lang="ru-RU" i="1" dirty="0">
                <a:latin typeface="Times New Roman" panose="02020603050405020304" pitchFamily="18" charset="0"/>
                <a:ea typeface="Calibri" panose="020F0502020204030204" pitchFamily="34" charset="0"/>
                <a:cs typeface="Times New Roman" panose="02020603050405020304" pitchFamily="18" charset="0"/>
              </a:rPr>
              <a:t>практических</a:t>
            </a:r>
            <a:r>
              <a:rPr lang="ru-RU" dirty="0">
                <a:latin typeface="Times New Roman" panose="02020603050405020304" pitchFamily="18" charset="0"/>
                <a:ea typeface="Calibri" panose="020F0502020204030204" pitchFamily="34" charset="0"/>
                <a:cs typeface="Times New Roman" panose="02020603050405020304" pitchFamily="18" charset="0"/>
              </a:rPr>
              <a:t> занятий.</a:t>
            </a:r>
          </a:p>
          <a:p>
            <a:pPr indent="457200" algn="just"/>
            <a:r>
              <a:rPr lang="ru-RU" dirty="0">
                <a:latin typeface="Times New Roman" panose="02020603050405020304" pitchFamily="18" charset="0"/>
                <a:ea typeface="Calibri" panose="020F0502020204030204" pitchFamily="34" charset="0"/>
                <a:cs typeface="Times New Roman" panose="02020603050405020304" pitchFamily="18" charset="0"/>
              </a:rPr>
              <a:t>Необходимость </a:t>
            </a:r>
            <a:r>
              <a:rPr lang="ru-RU" i="1" dirty="0">
                <a:latin typeface="Times New Roman" panose="02020603050405020304" pitchFamily="18" charset="0"/>
                <a:ea typeface="Calibri" panose="020F0502020204030204" pitchFamily="34" charset="0"/>
                <a:cs typeface="Times New Roman" panose="02020603050405020304" pitchFamily="18" charset="0"/>
              </a:rPr>
              <a:t>теоретических </a:t>
            </a:r>
            <a:r>
              <a:rPr lang="ru-RU" dirty="0">
                <a:latin typeface="Times New Roman" panose="02020603050405020304" pitchFamily="18" charset="0"/>
                <a:ea typeface="Calibri" panose="020F0502020204030204" pitchFamily="34" charset="0"/>
                <a:cs typeface="Times New Roman" panose="02020603050405020304" pitchFamily="18" charset="0"/>
              </a:rPr>
              <a:t>(</a:t>
            </a:r>
            <a:r>
              <a:rPr lang="ru-RU" i="1" dirty="0">
                <a:latin typeface="Times New Roman" panose="02020603050405020304" pitchFamily="18" charset="0"/>
                <a:ea typeface="Calibri" panose="020F0502020204030204" pitchFamily="34" charset="0"/>
                <a:cs typeface="Times New Roman" panose="02020603050405020304" pitchFamily="18" charset="0"/>
              </a:rPr>
              <a:t>лекционных</a:t>
            </a:r>
            <a:r>
              <a:rPr lang="ru-RU" dirty="0">
                <a:latin typeface="Times New Roman" panose="02020603050405020304" pitchFamily="18" charset="0"/>
                <a:ea typeface="Calibri" panose="020F0502020204030204" pitchFamily="34" charset="0"/>
                <a:cs typeface="Times New Roman" panose="02020603050405020304" pitchFamily="18" charset="0"/>
              </a:rPr>
              <a:t>) </a:t>
            </a:r>
            <a:r>
              <a:rPr lang="ru-RU" i="1" dirty="0">
                <a:latin typeface="Times New Roman" panose="02020603050405020304" pitchFamily="18" charset="0"/>
                <a:ea typeface="Calibri" panose="020F0502020204030204" pitchFamily="34" charset="0"/>
                <a:cs typeface="Times New Roman" panose="02020603050405020304" pitchFamily="18" charset="0"/>
              </a:rPr>
              <a:t>занятий</a:t>
            </a:r>
            <a:r>
              <a:rPr lang="ru-RU" dirty="0">
                <a:latin typeface="Times New Roman" panose="02020603050405020304" pitchFamily="18" charset="0"/>
                <a:ea typeface="Calibri" panose="020F0502020204030204" pitchFamily="34" charset="0"/>
                <a:cs typeface="Times New Roman" panose="02020603050405020304" pitchFamily="18" charset="0"/>
              </a:rPr>
              <a:t> обусловлена тем, что будущий специалист должен:</a:t>
            </a:r>
          </a:p>
          <a:p>
            <a:pPr marL="342900" indent="457200" algn="jus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представлять собой всесторонне развитую личность; </a:t>
            </a:r>
          </a:p>
          <a:p>
            <a:pPr marL="342900" indent="457200" algn="jus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осознавать значимость специальной физической подготовки будущих специалистов; </a:t>
            </a:r>
          </a:p>
          <a:p>
            <a:pPr marL="342900" indent="457200" algn="just">
              <a:buFont typeface="Wingdings" panose="05000000000000000000" pitchFamily="2" charset="2"/>
              <a:buChar char=""/>
              <a:tabLst>
                <a:tab pos="630555" algn="l"/>
              </a:tabLst>
            </a:pPr>
            <a:r>
              <a:rPr lang="ru-RU" dirty="0">
                <a:latin typeface="Times New Roman" panose="02020603050405020304" pitchFamily="18" charset="0"/>
                <a:ea typeface="Calibri" panose="020F0502020204030204" pitchFamily="34" charset="0"/>
                <a:cs typeface="Times New Roman" panose="02020603050405020304" pitchFamily="18" charset="0"/>
              </a:rPr>
              <a:t>получить прикладные знания, которые бы обеспечили сознательное и методически </a:t>
            </a:r>
            <a:r>
              <a:rPr lang="ru-RU" dirty="0" smtClean="0">
                <a:latin typeface="Times New Roman" panose="02020603050405020304" pitchFamily="18" charset="0"/>
                <a:ea typeface="Calibri" panose="020F0502020204030204" pitchFamily="34" charset="0"/>
                <a:cs typeface="Times New Roman" panose="02020603050405020304" pitchFamily="18" charset="0"/>
              </a:rPr>
              <a:t>правильное использование </a:t>
            </a:r>
            <a:r>
              <a:rPr lang="ru-RU" dirty="0">
                <a:latin typeface="Times New Roman" panose="02020603050405020304" pitchFamily="18" charset="0"/>
                <a:ea typeface="Calibri" panose="020F0502020204030204" pitchFamily="34" charset="0"/>
                <a:cs typeface="Times New Roman" panose="02020603050405020304" pitchFamily="18" charset="0"/>
              </a:rPr>
              <a:t>средств физической культуры и спорта для подготовки к предстоящим профессиональным видам труда</a:t>
            </a:r>
            <a:r>
              <a:rPr lang="ru-RU" dirty="0" smtClean="0">
                <a:latin typeface="Times New Roman" panose="02020603050405020304" pitchFamily="18" charset="0"/>
                <a:ea typeface="Calibri" panose="020F0502020204030204" pitchFamily="34" charset="0"/>
                <a:cs typeface="Times New Roman" panose="02020603050405020304" pitchFamily="18" charset="0"/>
              </a:rPr>
              <a:t>.</a:t>
            </a:r>
          </a:p>
          <a:p>
            <a:pPr indent="457200" algn="just">
              <a:tabLst>
                <a:tab pos="630555" algn="l"/>
              </a:tabLst>
            </a:pPr>
            <a:r>
              <a:rPr lang="ru-RU" i="1" dirty="0">
                <a:latin typeface="Times New Roman" panose="02020603050405020304" pitchFamily="18" charset="0"/>
                <a:cs typeface="Times New Roman" panose="02020603050405020304" pitchFamily="18" charset="0"/>
              </a:rPr>
              <a:t>Практические учебные занятия</a:t>
            </a:r>
            <a:r>
              <a:rPr lang="ru-RU" dirty="0">
                <a:latin typeface="Times New Roman" panose="02020603050405020304" pitchFamily="18" charset="0"/>
                <a:cs typeface="Times New Roman" panose="02020603050405020304" pitchFamily="18" charset="0"/>
              </a:rPr>
              <a:t> по ППФП обеспечивают высокий уровень психофизических качеств будущих специалистов. В процессе этих занятий решаются все основные задачи ППФП. Студенты осваивают и совершенствуют специальные прикладные физические и психические качества, умения и навыки, необходимые в избранной профессиональной деятельности. Практические учебные занятия по ППФП могут быть </a:t>
            </a:r>
            <a:r>
              <a:rPr lang="ru-RU" i="1" dirty="0">
                <a:latin typeface="Times New Roman" panose="02020603050405020304" pitchFamily="18" charset="0"/>
                <a:cs typeface="Times New Roman" panose="02020603050405020304" pitchFamily="18" charset="0"/>
              </a:rPr>
              <a:t>специализированными</a:t>
            </a:r>
            <a:r>
              <a:rPr lang="ru-RU" dirty="0">
                <a:latin typeface="Times New Roman" panose="02020603050405020304" pitchFamily="18" charset="0"/>
                <a:cs typeface="Times New Roman" panose="02020603050405020304" pitchFamily="18" charset="0"/>
              </a:rPr>
              <a:t>, </a:t>
            </a:r>
            <a:r>
              <a:rPr lang="ru-RU" i="1" dirty="0">
                <a:latin typeface="Times New Roman" panose="02020603050405020304" pitchFamily="18" charset="0"/>
                <a:cs typeface="Times New Roman" panose="02020603050405020304" pitchFamily="18" charset="0"/>
              </a:rPr>
              <a:t>комбинированными</a:t>
            </a:r>
            <a:r>
              <a:rPr lang="ru-RU" dirty="0">
                <a:latin typeface="Times New Roman" panose="02020603050405020304" pitchFamily="18" charset="0"/>
                <a:cs typeface="Times New Roman" panose="02020603050405020304" pitchFamily="18" charset="0"/>
              </a:rPr>
              <a:t> и </a:t>
            </a:r>
            <a:r>
              <a:rPr lang="ru-RU" i="1" dirty="0">
                <a:latin typeface="Times New Roman" panose="02020603050405020304" pitchFamily="18" charset="0"/>
                <a:cs typeface="Times New Roman" panose="02020603050405020304" pitchFamily="18" charset="0"/>
              </a:rPr>
              <a:t>комплексными</a:t>
            </a:r>
            <a:r>
              <a:rPr lang="ru-RU" dirty="0">
                <a:latin typeface="Times New Roman" panose="02020603050405020304" pitchFamily="18" charset="0"/>
                <a:cs typeface="Times New Roman" panose="02020603050405020304" pitchFamily="18" charset="0"/>
              </a:rPr>
              <a:t>.</a:t>
            </a:r>
          </a:p>
          <a:p>
            <a:pPr indent="457200" algn="just"/>
            <a:r>
              <a:rPr lang="ru-RU" dirty="0">
                <a:latin typeface="Times New Roman" panose="02020603050405020304" pitchFamily="18" charset="0"/>
                <a:cs typeface="Times New Roman" panose="02020603050405020304" pitchFamily="18" charset="0"/>
              </a:rPr>
              <a:t>В содержание </a:t>
            </a:r>
            <a:r>
              <a:rPr lang="ru-RU" i="1" u="sng" dirty="0">
                <a:latin typeface="Times New Roman" panose="02020603050405020304" pitchFamily="18" charset="0"/>
                <a:cs typeface="Times New Roman" panose="02020603050405020304" pitchFamily="18" charset="0"/>
              </a:rPr>
              <a:t>дополнительных (секционных) учебно-тренировочных занятий </a:t>
            </a:r>
            <a:r>
              <a:rPr lang="ru-RU" dirty="0">
                <a:latin typeface="Times New Roman" panose="02020603050405020304" pitchFamily="18" charset="0"/>
                <a:cs typeface="Times New Roman" panose="02020603050405020304" pitchFamily="18" charset="0"/>
              </a:rPr>
              <a:t>в УВО под руководством преподавателя-тренера помимо традиционных видов спорта следует включать прикладные виды спорта с направленностью на достижение поставленной цели и задач ППФП. Занятия с использованием прикладных средств способствуют углублению приобретаемых знаний, умений и навыков, поможет значительно улучшить свою профессионально-прикладную направленность, необходимую для будущей профессиональной деятельности.</a:t>
            </a:r>
          </a:p>
          <a:p>
            <a:pPr indent="457200" algn="just">
              <a:tabLst>
                <a:tab pos="630555" algn="l"/>
              </a:tabLst>
            </a:pPr>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358184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800219"/>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.3</a:t>
            </a:r>
            <a:r>
              <a:rPr lang="be-BY" sz="28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Организация и формы ППФП студентов</a:t>
            </a:r>
            <a:endParaRPr lang="ru-RU" sz="2800" b="1" i="1" dirty="0">
              <a:latin typeface="Times New Roman" panose="02020603050405020304" pitchFamily="18" charset="0"/>
              <a:cs typeface="Times New Roman" panose="02020603050405020304" pitchFamily="18" charset="0"/>
            </a:endParaRPr>
          </a:p>
          <a:p>
            <a:pPr lvl="0" algn="r">
              <a:spcAft>
                <a:spcPts val="0"/>
              </a:spcAft>
              <a:tabLst>
                <a:tab pos="630555" algn="l"/>
              </a:tabLst>
            </a:pPr>
            <a:endParaRPr lang="ru-RU" b="1" i="1" dirty="0">
              <a:latin typeface="Times New Roman" panose="02020603050405020304" pitchFamily="18" charset="0"/>
              <a:ea typeface="Calibri" panose="020F0502020204030204" pitchFamily="34" charset="0"/>
            </a:endParaRPr>
          </a:p>
        </p:txBody>
      </p:sp>
      <p:sp>
        <p:nvSpPr>
          <p:cNvPr id="3" name="Прямоугольник 2"/>
          <p:cNvSpPr/>
          <p:nvPr/>
        </p:nvSpPr>
        <p:spPr>
          <a:xfrm>
            <a:off x="180158" y="1577689"/>
            <a:ext cx="11717383" cy="4524315"/>
          </a:xfrm>
          <a:prstGeom prst="rect">
            <a:avLst/>
          </a:prstGeom>
        </p:spPr>
        <p:txBody>
          <a:bodyPr wrap="square">
            <a:spAutoFit/>
          </a:bodyPr>
          <a:lstStyle/>
          <a:p>
            <a:pPr lvl="0" indent="457200" algn="just"/>
            <a:r>
              <a:rPr lang="ru-RU" dirty="0">
                <a:solidFill>
                  <a:prstClr val="white"/>
                </a:solidFill>
                <a:latin typeface="Times New Roman" panose="02020603050405020304" pitchFamily="18" charset="0"/>
                <a:cs typeface="Times New Roman" panose="02020603050405020304" pitchFamily="18" charset="0"/>
              </a:rPr>
              <a:t>В учреждениях высшего образования </a:t>
            </a:r>
            <a:r>
              <a:rPr lang="ru-RU" i="1" u="sng" dirty="0">
                <a:solidFill>
                  <a:prstClr val="white"/>
                </a:solidFill>
                <a:latin typeface="Times New Roman" panose="02020603050405020304" pitchFamily="18" charset="0"/>
                <a:cs typeface="Times New Roman" panose="02020603050405020304" pitchFamily="18" charset="0"/>
              </a:rPr>
              <a:t>самостоятельное выполнение студентами заданий</a:t>
            </a:r>
            <a:r>
              <a:rPr lang="ru-RU" dirty="0">
                <a:solidFill>
                  <a:prstClr val="white"/>
                </a:solidFill>
                <a:latin typeface="Times New Roman" panose="02020603050405020304" pitchFamily="18" charset="0"/>
                <a:cs typeface="Times New Roman" panose="02020603050405020304" pitchFamily="18" charset="0"/>
              </a:rPr>
              <a:t> преподавателя кафедры физического воспитания по ППФП может быть составление, обоснование и проведение с учебной группой комплексов гигиенической и производственной гимнастики, судейство соревнований и др. </a:t>
            </a:r>
          </a:p>
          <a:p>
            <a:pPr lvl="0" indent="457200" algn="just"/>
            <a:r>
              <a:rPr lang="ru-RU" dirty="0">
                <a:solidFill>
                  <a:prstClr val="white"/>
                </a:solidFill>
                <a:latin typeface="Times New Roman" panose="02020603050405020304" pitchFamily="18" charset="0"/>
                <a:cs typeface="Times New Roman" panose="02020603050405020304" pitchFamily="18" charset="0"/>
              </a:rPr>
              <a:t>На </a:t>
            </a:r>
            <a:r>
              <a:rPr lang="ru-RU" i="1" dirty="0">
                <a:solidFill>
                  <a:prstClr val="white"/>
                </a:solidFill>
                <a:latin typeface="Times New Roman" panose="02020603050405020304" pitchFamily="18" charset="0"/>
                <a:cs typeface="Times New Roman" panose="02020603050405020304" pitchFamily="18" charset="0"/>
              </a:rPr>
              <a:t>самостоятельных занятиях вне УВО</a:t>
            </a:r>
            <a:r>
              <a:rPr lang="ru-RU" dirty="0">
                <a:solidFill>
                  <a:prstClr val="white"/>
                </a:solidFill>
                <a:latin typeface="Times New Roman" panose="02020603050405020304" pitchFamily="18" charset="0"/>
                <a:cs typeface="Times New Roman" panose="02020603050405020304" pitchFamily="18" charset="0"/>
              </a:rPr>
              <a:t> (в спортивных секциях, туристических походах, группах по интересам и др.) студенты должны продолжать решать задачи ППФП.</a:t>
            </a:r>
          </a:p>
          <a:p>
            <a:pPr lvl="0" indent="457200" algn="just"/>
            <a:r>
              <a:rPr lang="ru-RU" dirty="0">
                <a:solidFill>
                  <a:prstClr val="white"/>
                </a:solidFill>
                <a:latin typeface="Times New Roman" panose="02020603050405020304" pitchFamily="18" charset="0"/>
                <a:cs typeface="Times New Roman" panose="02020603050405020304" pitchFamily="18" charset="0"/>
              </a:rPr>
              <a:t>С целью дальнейшего профессионального самосовершенствования студентам следует заниматься ППФП и в так называемых дополнительных формах. Профессионально-прикладную направленность должна иметь </a:t>
            </a:r>
            <a:r>
              <a:rPr lang="ru-RU" i="1" u="sng" dirty="0" smtClean="0">
                <a:solidFill>
                  <a:prstClr val="white"/>
                </a:solidFill>
                <a:latin typeface="Times New Roman" panose="02020603050405020304" pitchFamily="18" charset="0"/>
                <a:cs typeface="Times New Roman" panose="02020603050405020304" pitchFamily="18" charset="0"/>
              </a:rPr>
              <a:t>спортивно-массовая работа</a:t>
            </a:r>
            <a:r>
              <a:rPr lang="ru-RU" dirty="0" smtClean="0">
                <a:solidFill>
                  <a:prstClr val="white"/>
                </a:solidFill>
                <a:latin typeface="Times New Roman" panose="02020603050405020304" pitchFamily="18" charset="0"/>
                <a:cs typeface="Times New Roman" panose="02020603050405020304" pitchFamily="18" charset="0"/>
              </a:rPr>
              <a:t> (организация </a:t>
            </a:r>
            <a:r>
              <a:rPr lang="ru-RU" dirty="0">
                <a:solidFill>
                  <a:prstClr val="white"/>
                </a:solidFill>
                <a:latin typeface="Times New Roman" panose="02020603050405020304" pitchFamily="18" charset="0"/>
                <a:cs typeface="Times New Roman" panose="02020603050405020304" pitchFamily="18" charset="0"/>
              </a:rPr>
              <a:t>и проведение соревнований по различным видам спорта) и проведение </a:t>
            </a:r>
            <a:r>
              <a:rPr lang="ru-RU" i="1" u="sng" dirty="0" smtClean="0">
                <a:solidFill>
                  <a:prstClr val="white"/>
                </a:solidFill>
                <a:latin typeface="Times New Roman" panose="02020603050405020304" pitchFamily="18" charset="0"/>
                <a:cs typeface="Times New Roman" panose="02020603050405020304" pitchFamily="18" charset="0"/>
              </a:rPr>
              <a:t>физкультурно-оздоровительных </a:t>
            </a:r>
            <a:r>
              <a:rPr lang="ru-RU" i="1" u="sng" dirty="0">
                <a:solidFill>
                  <a:prstClr val="white"/>
                </a:solidFill>
                <a:latin typeface="Times New Roman" panose="02020603050405020304" pitchFamily="18" charset="0"/>
                <a:cs typeface="Times New Roman" panose="02020603050405020304" pitchFamily="18" charset="0"/>
              </a:rPr>
              <a:t>мероприятий</a:t>
            </a:r>
            <a:r>
              <a:rPr lang="ru-RU" dirty="0">
                <a:solidFill>
                  <a:prstClr val="white"/>
                </a:solidFill>
                <a:latin typeface="Times New Roman" panose="02020603050405020304" pitchFamily="18" charset="0"/>
                <a:cs typeface="Times New Roman" panose="02020603050405020304" pitchFamily="18" charset="0"/>
              </a:rPr>
              <a:t> различного уровня. При этом предпочтительно культивировать те виды спорта, которые в большей степени содействуют развитию профессиональных качеств, адаптации к условиям предстоящей трудовой деятельности</a:t>
            </a:r>
            <a:r>
              <a:rPr lang="ru-RU" dirty="0" smtClean="0">
                <a:solidFill>
                  <a:prstClr val="white"/>
                </a:solidFill>
                <a:latin typeface="Times New Roman" panose="02020603050405020304" pitchFamily="18" charset="0"/>
                <a:cs typeface="Times New Roman" panose="02020603050405020304" pitchFamily="18" charset="0"/>
              </a:rPr>
              <a:t>.</a:t>
            </a:r>
          </a:p>
          <a:p>
            <a:pPr lvl="0" indent="457200" algn="just"/>
            <a:r>
              <a:rPr lang="ru-RU" dirty="0">
                <a:latin typeface="Times New Roman" panose="02020603050405020304" pitchFamily="18" charset="0"/>
                <a:cs typeface="Times New Roman" panose="02020603050405020304" pitchFamily="18" charset="0"/>
              </a:rPr>
              <a:t>Высокая действенность спортивно-прикладных соревнований связана с их максимальными психофизическими нагрузками, возможностью совершенствования прикладных умений и навыков и их проверки в экстремальных ситуациях, что является немаловажным в процессе трудовой деятельности. Регулярное проведение подобных спортивных соревнований и физкультурно-оздоровительных мероприятий кафедрой физического воспитания, спортивным клубом, безусловно, способствует повышению качества и эффективности ППФП студентов. </a:t>
            </a:r>
          </a:p>
        </p:txBody>
      </p:sp>
    </p:spTree>
    <p:extLst>
      <p:ext uri="{BB962C8B-B14F-4D97-AF65-F5344CB8AC3E}">
        <p14:creationId xmlns:p14="http://schemas.microsoft.com/office/powerpoint/2010/main" val="26629411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12077700" cy="1384995"/>
          </a:xfrm>
          <a:prstGeom prst="rect">
            <a:avLst/>
          </a:prstGeom>
        </p:spPr>
        <p:txBody>
          <a:bodyPr wrap="square">
            <a:spAutoFit/>
          </a:bodyPr>
          <a:lstStyle/>
          <a:p>
            <a:pPr algn="just">
              <a:tabLst>
                <a:tab pos="630555" algn="l"/>
              </a:tabLst>
            </a:pPr>
            <a:r>
              <a:rPr lang="be-BY" sz="2800" b="1" i="1" dirty="0">
                <a:latin typeface="Times New Roman" panose="02020603050405020304" pitchFamily="18" charset="0"/>
                <a:ea typeface="Calibri" panose="020F0502020204030204" pitchFamily="34" charset="0"/>
                <a:cs typeface="Times New Roman" panose="02020603050405020304" pitchFamily="18" charset="0"/>
              </a:rPr>
              <a:t>7</a:t>
            </a:r>
            <a:r>
              <a:rPr lang="ru-RU" sz="2800" b="1" i="1" dirty="0" smtClean="0">
                <a:latin typeface="Times New Roman" panose="02020603050405020304" pitchFamily="18" charset="0"/>
                <a:ea typeface="Calibri" panose="020F0502020204030204" pitchFamily="34" charset="0"/>
                <a:cs typeface="Times New Roman" panose="02020603050405020304" pitchFamily="18" charset="0"/>
              </a:rPr>
              <a:t>.4</a:t>
            </a:r>
            <a:r>
              <a:rPr lang="be-BY" sz="2800" b="1" i="1" dirty="0" smtClean="0">
                <a:latin typeface="Times New Roman" panose="02020603050405020304" pitchFamily="18" charset="0"/>
                <a:ea typeface="Calibri" panose="020F0502020204030204" pitchFamily="34" charset="0"/>
                <a:cs typeface="Times New Roman" panose="02020603050405020304" pitchFamily="18" charset="0"/>
              </a:rPr>
              <a:t>. </a:t>
            </a:r>
            <a:r>
              <a:rPr lang="ru-RU" sz="2800" i="1" dirty="0">
                <a:latin typeface="Times New Roman" panose="02020603050405020304" pitchFamily="18" charset="0"/>
                <a:cs typeface="Times New Roman" panose="02020603050405020304" pitchFamily="18" charset="0"/>
              </a:rPr>
              <a:t>Профессиональные знания и практические навыки по физической культуре</a:t>
            </a:r>
            <a:endParaRPr lang="ru-RU" sz="2800" b="1" i="1" dirty="0">
              <a:latin typeface="Times New Roman" panose="02020603050405020304" pitchFamily="18" charset="0"/>
              <a:cs typeface="Times New Roman" panose="02020603050405020304" pitchFamily="18" charset="0"/>
            </a:endParaRPr>
          </a:p>
          <a:p>
            <a:pPr lvl="0" algn="r">
              <a:spcAft>
                <a:spcPts val="0"/>
              </a:spcAft>
              <a:tabLst>
                <a:tab pos="630555" algn="l"/>
              </a:tabLst>
            </a:pPr>
            <a:endParaRPr lang="ru-RU" sz="2800" b="1" i="1" dirty="0">
              <a:latin typeface="Times New Roman" panose="02020603050405020304" pitchFamily="18" charset="0"/>
              <a:ea typeface="Calibri" panose="020F0502020204030204" pitchFamily="34" charset="0"/>
            </a:endParaRPr>
          </a:p>
        </p:txBody>
      </p:sp>
      <p:sp>
        <p:nvSpPr>
          <p:cNvPr id="4" name="Прямоугольник 3"/>
          <p:cNvSpPr/>
          <p:nvPr/>
        </p:nvSpPr>
        <p:spPr>
          <a:xfrm>
            <a:off x="221252" y="1027067"/>
            <a:ext cx="11635196" cy="5909310"/>
          </a:xfrm>
          <a:prstGeom prst="rect">
            <a:avLst/>
          </a:prstGeom>
        </p:spPr>
        <p:txBody>
          <a:bodyPr wrap="square">
            <a:spAutoFit/>
          </a:bodyPr>
          <a:lstStyle/>
          <a:p>
            <a:pPr indent="457200" algn="just"/>
            <a:r>
              <a:rPr lang="ru-RU" dirty="0">
                <a:latin typeface="Times New Roman" panose="02020603050405020304" pitchFamily="18" charset="0"/>
                <a:ea typeface="Calibri" panose="020F0502020204030204" pitchFamily="34" charset="0"/>
                <a:cs typeface="Times New Roman" panose="02020603050405020304" pitchFamily="18" charset="0"/>
              </a:rPr>
              <a:t>Профессиональная физическая пригодность подразумевает не фрагментарное, а системное освоение физических упражнений. Отсюда следует, что программные установки по физическому воспитанию должны обеспечивать непрерывность профессиональной </a:t>
            </a:r>
            <a:r>
              <a:rPr lang="ru-RU" dirty="0" smtClean="0">
                <a:latin typeface="Times New Roman" panose="02020603050405020304" pitchFamily="18" charset="0"/>
                <a:ea typeface="Calibri" panose="020F0502020204030204" pitchFamily="34" charset="0"/>
                <a:cs typeface="Times New Roman" panose="02020603050405020304" pitchFamily="18" charset="0"/>
              </a:rPr>
              <a:t>направленности. </a:t>
            </a:r>
          </a:p>
          <a:p>
            <a:pPr indent="457200" algn="just"/>
            <a:r>
              <a:rPr lang="ru-RU" dirty="0" smtClean="0">
                <a:latin typeface="Times New Roman" panose="02020603050405020304" pitchFamily="18" charset="0"/>
                <a:ea typeface="Calibri" panose="020F0502020204030204" pitchFamily="34" charset="0"/>
                <a:cs typeface="Times New Roman" panose="02020603050405020304" pitchFamily="18" charset="0"/>
              </a:rPr>
              <a:t>С</a:t>
            </a:r>
            <a:r>
              <a:rPr lang="ru-RU" dirty="0" smtClean="0">
                <a:latin typeface="Times New Roman" panose="02020603050405020304" pitchFamily="18" charset="0"/>
                <a:cs typeface="Times New Roman" panose="02020603050405020304" pitchFamily="18" charset="0"/>
              </a:rPr>
              <a:t>овременные </a:t>
            </a:r>
            <a:r>
              <a:rPr lang="ru-RU" dirty="0">
                <a:latin typeface="Times New Roman" panose="02020603050405020304" pitchFamily="18" charset="0"/>
                <a:cs typeface="Times New Roman" panose="02020603050405020304" pitchFamily="18" charset="0"/>
              </a:rPr>
              <a:t>условия подготовки специалистов ставят более серьезные задачи формирования профессиональной физической культуры личности, учитывающие ее объективные и субъективные показатели. Среди таких показателей обычно рассматривают:</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степень </a:t>
            </a:r>
            <a:r>
              <a:rPr lang="ru-RU" dirty="0" err="1">
                <a:latin typeface="Times New Roman" panose="02020603050405020304" pitchFamily="18" charset="0"/>
                <a:cs typeface="Times New Roman" panose="02020603050405020304" pitchFamily="18" charset="0"/>
              </a:rPr>
              <a:t>сформированности</a:t>
            </a:r>
            <a:r>
              <a:rPr lang="ru-RU" dirty="0">
                <a:latin typeface="Times New Roman" panose="02020603050405020304" pitchFamily="18" charset="0"/>
                <a:cs typeface="Times New Roman" panose="02020603050405020304" pitchFamily="18" charset="0"/>
              </a:rPr>
              <a:t> потребности в формировании профессиональной физической культуры;</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удовлетворенность и отношение к выполняемой деятельности;</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уровень физической подготовленности и отношения к нему;</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интенсивность участия в физкультурно-спортивной деятельности (затраченное время, регулярность);</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владение средствами, методами, умениями и навыками, необходимыми для физического совершенствования;</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степень проявления морально-волевых и нравственных качеств личности в физкультурно-спортивной деятельности (самостоятельность, настойчивость, целеустремленность, самообладание, коллективизм, патриотизм, трудолюбие, ответственность, дисциплинированность);</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проявление самоорганизации, самообразования, самовоспитания и самосовершенствования в физической культуре, учебной и профессиональной деятельности;</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системность, глубина и гибкость усвоения научно-патриотических знаний по физической культуре для творческого использования в практике физкультурно-спортивной деятельности;</a:t>
            </a:r>
          </a:p>
          <a:p>
            <a:pPr marL="285750" lvl="0" indent="-285750" algn="just">
              <a:buFont typeface="Wingdings" panose="05000000000000000000" pitchFamily="2" charset="2"/>
              <a:buChar char="ü"/>
            </a:pPr>
            <a:r>
              <a:rPr lang="ru-RU" dirty="0">
                <a:latin typeface="Times New Roman" panose="02020603050405020304" pitchFamily="18" charset="0"/>
                <a:cs typeface="Times New Roman" panose="02020603050405020304" pitchFamily="18" charset="0"/>
              </a:rPr>
              <a:t>широта диапазона и регулярность использования знаний, умений, навыков и опыта физкультурно-спортивной деятельности в организации здорового образа жизни, в учебной и профессиональной деятельности.</a:t>
            </a:r>
          </a:p>
          <a:p>
            <a:pPr indent="457200" algn="just"/>
            <a:endParaRPr lang="ru-RU"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957217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2802</TotalTime>
  <Words>1303</Words>
  <Application>Microsoft Office PowerPoint</Application>
  <PresentationFormat>Широкоэкранный</PresentationFormat>
  <Paragraphs>99</Paragraphs>
  <Slides>11</Slides>
  <Notes>9</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11</vt:i4>
      </vt:variant>
    </vt:vector>
  </HeadingPairs>
  <TitlesOfParts>
    <vt:vector size="19" baseType="lpstr">
      <vt:lpstr>Arial</vt:lpstr>
      <vt:lpstr>Calibri</vt:lpstr>
      <vt:lpstr>Century Gothic</vt:lpstr>
      <vt:lpstr>Courier New</vt:lpstr>
      <vt:lpstr>Times New Roman</vt:lpstr>
      <vt:lpstr>Wingdings</vt:lpstr>
      <vt:lpstr>Wingdings 3</vt:lpstr>
      <vt:lpstr>Ион</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Министерство образования Республики Беларусь Учреждение образования  «Международный государственный экологический институт  имени А.Д. Сахарова» Белорусского государственного университета           ФИЗИЧЕСКАЯ КУЛЬТУРА: МАТЕРИАЛЫ К ЛЕКЦИЯМ       Допущено Министерством образования Республики Беларусь в качестве учебного пособия для студентов учреждений высшего образования по специальностям  6-05-0511-04 Медико-биологическое дело; 6-05-0521-01 Экология; 6-05-0521-02 Природоохранная деятельность; 6-05-0533-03 Медицинская физика; 6-05-0611-01 Информационные системы и технологии; 7-07-0712-02 Теплоэнергетика и теплотехника; 7-07-0533-03 Ядерная и радиационная безопасность    Под редакцией М.М. Круталевича       Минск 2023</dc:title>
  <dc:creator>User</dc:creator>
  <cp:lastModifiedBy>User</cp:lastModifiedBy>
  <cp:revision>165</cp:revision>
  <dcterms:created xsi:type="dcterms:W3CDTF">2023-10-12T12:24:14Z</dcterms:created>
  <dcterms:modified xsi:type="dcterms:W3CDTF">2024-04-15T12:07:01Z</dcterms:modified>
</cp:coreProperties>
</file>