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3" r:id="rId11"/>
    <p:sldId id="284" r:id="rId12"/>
    <p:sldId id="285" r:id="rId13"/>
    <p:sldId id="286" r:id="rId14"/>
    <p:sldId id="287" r:id="rId15"/>
    <p:sldId id="288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4711" autoAdjust="0"/>
  </p:normalViewPr>
  <p:slideViewPr>
    <p:cSldViewPr snapToGrid="0">
      <p:cViewPr varScale="1">
        <p:scale>
          <a:sx n="73" d="100"/>
          <a:sy n="73" d="100"/>
        </p:scale>
        <p:origin x="60" y="738"/>
      </p:cViewPr>
      <p:guideLst/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1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59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3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5%D1%80%D0%BC%D0%B0%D0%BD%D0%B8%D1%8F_%D0%BD%D0%B0_%D0%BB%D0%B5%D1%82%D0%BD%D0%B8%D1%85_%D0%9E%D0%BB%D0%B8%D0%BC%D0%BF%D0%B8%D0%B9%D1%81%D0%BA%D0%B8%D1%85_%D0%B8%D0%B3%D1%80%D0%B0%D1%85_2016" TargetMode="Externa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hyperlink" Target="https://ru.wikipedia.org/wiki/%D0%90%D0%B2%D1%81%D1%82%D1%80%D0%B0%D0%BB%D0%B8%D1%8F_%D0%BD%D0%B0_%D0%BB%D0%B5%D1%82%D0%BD%D0%B8%D1%85_%D0%9E%D0%BB%D0%B8%D0%BC%D0%BF%D0%B8%D0%B9%D1%81%D0%BA%D0%B8%D1%85_%D0%B8%D0%B3%D1%80%D0%B0%D1%85_2016" TargetMode="External"/><Relationship Id="rId21" Type="http://schemas.openxmlformats.org/officeDocument/2006/relationships/image" Target="../media/image15.png"/><Relationship Id="rId7" Type="http://schemas.openxmlformats.org/officeDocument/2006/relationships/hyperlink" Target="https://ru.wikipedia.org/wiki/%D0%9C%D0%B5%D0%BA%D1%81%D0%B8%D0%BA%D0%B0_%D0%BD%D0%B0_%D0%BB%D0%B5%D1%82%D0%BD%D0%B8%D1%85_%D0%9E%D0%BB%D0%B8%D0%BC%D0%BF%D0%B8%D0%B9%D1%81%D0%BA%D0%B8%D1%85_%D0%B8%D0%B3%D1%80%D0%B0%D1%85_2016" TargetMode="External"/><Relationship Id="rId12" Type="http://schemas.openxmlformats.org/officeDocument/2006/relationships/hyperlink" Target="https://ru.wikipedia.org/wiki/%D0%AE%D0%B6%D0%BD%D0%B0%D1%8F_%D0%9A%D0%BE%D1%80%D0%B5%D1%8F_%D0%BD%D0%B0_%D0%BB%D0%B5%D1%82%D0%BD%D0%B8%D1%85_%D0%9E%D0%BB%D0%B8%D0%BC%D0%BF%D0%B8%D0%B9%D1%81%D0%BA%D0%B8%D1%85_%D0%B8%D0%B3%D1%80%D0%B0%D1%85_2016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s://ru.wikipedia.org/wiki/%D0%A4%D0%B8%D0%BD%D0%BB%D1%8F%D0%BD%D0%B4%D0%B8%D1%8F_%D0%BD%D0%B0_%D0%BB%D0%B5%D1%82%D0%BD%D0%B8%D1%85_%D0%9E%D0%BB%D0%B8%D0%BC%D0%BF%D0%B8%D0%B9%D1%81%D0%BA%D0%B8%D1%85_%D0%B8%D0%B3%D1%80%D0%B0%D1%85_2016" TargetMode="Externa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F%D0%BF%D0%BE%D0%BD%D0%B8%D1%8F_%D0%BD%D0%B0_%D0%BB%D0%B5%D1%82%D0%BD%D0%B8%D1%85_%D0%9E%D0%BB%D0%B8%D0%BC%D0%BF%D0%B8%D0%B9%D1%81%D0%BA%D0%B8%D1%85_%D0%B8%D0%B3%D1%80%D0%B0%D1%85_2016" TargetMode="External"/><Relationship Id="rId11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wikipedia.org/wiki/%D0%98%D1%82%D0%B0%D0%BB%D0%B8%D1%8F_%D0%BD%D0%B0_%D0%BB%D0%B5%D1%82%D0%BD%D0%B8%D1%85_%D0%9E%D0%BB%D0%B8%D0%BC%D0%BF%D0%B8%D0%B9%D1%81%D0%BA%D0%B8%D1%85_%D0%B8%D0%B3%D1%80%D0%B0%D1%85_2016" TargetMode="Externa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hyperlink" Target="https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9" Type="http://schemas.openxmlformats.org/officeDocument/2006/relationships/image" Target="../media/image13.png"/><Relationship Id="rId4" Type="http://schemas.openxmlformats.org/officeDocument/2006/relationships/hyperlink" Target="https://ru.wikipedia.org/wiki/%D0%A8%D0%B2%D0%B5%D1%86%D0%B8%D1%8F_%D0%BD%D0%B0_%D0%BB%D0%B5%D1%82%D0%BD%D0%B8%D1%85_%D0%9E%D0%BB%D0%B8%D0%BC%D0%BF%D0%B8%D0%B9%D1%81%D0%BA%D0%B8%D1%85_%D0%B8%D0%B3%D1%80%D0%B0%D1%85_2016" TargetMode="External"/><Relationship Id="rId9" Type="http://schemas.openxmlformats.org/officeDocument/2006/relationships/hyperlink" Target="https://ru.wikipedia.org/wiki/%D0%9A%D0%B0%D0%BD%D0%B0%D0%B4%D0%B0_%D0%BD%D0%B0_%D0%BB%D0%B5%D1%82%D0%BD%D0%B8%D1%85_%D0%9E%D0%BB%D0%B8%D0%BC%D0%BF%D0%B8%D0%B9%D1%81%D0%BA%D0%B8%D1%85_%D0%B8%D0%B3%D1%80%D0%B0%D1%85_2016" TargetMode="External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4%D1%80%D0%B0%D0%BD%D1%86%D0%B8%D1%8F_%D0%BD%D0%B0_%D0%BB%D0%B5%D1%82%D0%BD%D0%B8%D1%85_%D0%9E%D0%BB%D0%B8%D0%BC%D0%BF%D0%B8%D0%B9%D1%81%D0%BA%D0%B8%D1%85_%D0%B8%D0%B3%D1%80%D0%B0%D1%85_2016" TargetMode="External"/><Relationship Id="rId7" Type="http://schemas.openxmlformats.org/officeDocument/2006/relationships/hyperlink" Target="https://ru.wikipedia.org/wiki/%D0%9A%D0%B0%D0%BD%D0%B0%D0%B4%D0%B0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90%D0%B2%D1%81%D1%82%D1%80%D0%B8%D1%8F_%D0%BD%D0%B0_%D0%BB%D0%B5%D1%82%D0%BD%D0%B8%D1%85_%D0%9E%D0%BB%D0%B8%D0%BC%D0%BF%D0%B8%D0%B9%D1%81%D0%BA%D0%B8%D1%85_%D0%B8%D0%B3%D1%80%D0%B0%D1%85_20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5%D0%BB%D0%B8%D0%BA%D0%BE%D0%B1%D1%80%D0%B8%D1%82%D0%B0%D0%BD%D0%B8%D1%8F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4" Type="http://schemas.openxmlformats.org/officeDocument/2006/relationships/hyperlink" Target="https://ru.wikipedia.org/wiki/%D0%AF%D0%BF%D0%BE%D0%BD%D0%B8%D1%8F_%D0%BD%D0%B0_%D0%BB%D0%B5%D1%82%D0%BD%D0%B8%D1%85_%D0%9E%D0%BB%D0%B8%D0%BC%D0%BF%D0%B8%D0%B9%D1%81%D0%BA%D0%B8%D1%85_%D0%B8%D0%B3%D1%80%D0%B0%D1%85_201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4%D1%80%D0%B0%D0%BD%D1%86%D0%B8%D1%8F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98%D1%81%D0%BF%D0%B0%D0%BD%D0%B8%D1%8F_%D0%BD%D0%B0_%D0%BB%D0%B5%D1%82%D0%BD%D0%B8%D1%85_%D0%9E%D0%BB%D0%B8%D0%BC%D0%BF%D0%B8%D0%B9%D1%81%D0%BA%D0%B8%D1%85_%D0%B8%D0%B3%D1%80%D0%B0%D1%85_20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2%D1%81%D1%82%D1%80%D0%B0%D0%BB%D0%B8%D1%8F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0%D0%BD%D0%B0%D0%B4%D0%B0_%D0%BD%D0%B0_%D0%BB%D0%B5%D1%82%D0%BD%D0%B8%D1%85_%D0%9E%D0%BB%D0%B8%D0%BC%D0%BF%D0%B8%D0%B9%D1%81%D0%BA%D0%B8%D1%85_%D0%B8%D0%B3%D1%80%D0%B0%D1%85_2016" TargetMode="External"/><Relationship Id="rId3" Type="http://schemas.openxmlformats.org/officeDocument/2006/relationships/hyperlink" Target="https://ru.m.wikipedia.org/wiki/%D0%97%D0%B8%D0%BC%D0%BD%D0%B8%D0%B5_%D0%9E%D0%BB%D0%B8%D0%BC%D0%BF%D0%B8%D0%B9%D1%81%D0%BA%D0%B8%D0%B5_%D0%B8%D0%B3%D1%80%D1%8B_1998" TargetMode="External"/><Relationship Id="rId7" Type="http://schemas.openxmlformats.org/officeDocument/2006/relationships/hyperlink" Target="https://ru.m.wikipedia.org/wiki/%D0%97%D0%B8%D0%BC%D0%BD%D0%B8%D0%B5_%D0%9E%D0%BB%D0%B8%D0%BC%D0%BF%D0%B8%D0%B9%D1%81%D0%BA%D0%B8%D0%B5_%D0%B8%D0%B3%D1%80%D1%8B_2006" TargetMode="External"/><Relationship Id="rId12" Type="http://schemas.openxmlformats.org/officeDocument/2006/relationships/hyperlink" Target="https://ru.m.wikipedia.org/wiki/%D0%97%D0%B8%D0%BC%D0%BD%D0%B8%D0%B5_%D0%9E%D0%BB%D0%B8%D0%BC%D0%BF%D0%B8%D0%B9%D1%81%D0%BA%D0%B8%D0%B5_%D0%B8%D0%B3%D1%80%D1%8B_2018" TargetMode="External"/><Relationship Id="rId2" Type="http://schemas.openxmlformats.org/officeDocument/2006/relationships/hyperlink" Target="https://ru.m.wikipedia.org/wiki/%D0%97%D0%B8%D0%BC%D0%BD%D0%B8%D0%B5_%D0%9E%D0%BB%D0%B8%D0%BC%D0%BF%D0%B8%D0%B9%D1%81%D0%BA%D0%B8%D0%B5_%D0%B8%D0%B3%D1%80%D1%8B_19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1%82%D0%B0%D0%BB%D0%B8%D1%8F_%D0%BD%D0%B0_%D0%BB%D0%B5%D1%82%D0%BD%D0%B8%D1%85_%D0%9E%D0%BB%D0%B8%D0%BC%D0%BF%D0%B8%D0%B9%D1%81%D0%BA%D0%B8%D1%85_%D0%B8%D0%B3%D1%80%D0%B0%D1%85_2016" TargetMode="External"/><Relationship Id="rId11" Type="http://schemas.openxmlformats.org/officeDocument/2006/relationships/hyperlink" Target="https://ru.wikipedia.org/wiki/%D0%AE%D0%B6%D0%BD%D0%B0%D1%8F_%D0%9A%D0%BE%D1%80%D0%B5%D1%8F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m.wikipedia.org/wiki/%D0%97%D0%B8%D0%BC%D0%BD%D0%B8%D0%B5_%D0%9E%D0%BB%D0%B8%D0%BC%D0%BF%D0%B8%D0%B9%D1%81%D0%BA%D0%B8%D0%B5_%D0%B8%D0%B3%D1%80%D1%8B_2002" TargetMode="External"/><Relationship Id="rId10" Type="http://schemas.openxmlformats.org/officeDocument/2006/relationships/hyperlink" Target="https://ru.m.wikipedia.org/wiki/%D0%97%D0%B8%D0%BC%D0%BD%D0%B8%D0%B5_%D0%9E%D0%BB%D0%B8%D0%BC%D0%BF%D0%B8%D0%B9%D1%81%D0%BA%D0%B8%D0%B5_%D0%B8%D0%B3%D1%80%D1%8B_2014" TargetMode="External"/><Relationship Id="rId4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9" Type="http://schemas.openxmlformats.org/officeDocument/2006/relationships/hyperlink" Target="https://ru.m.wikipedia.org/wiki/%D0%97%D0%B8%D0%BC%D0%BD%D0%B8%D0%B5_%D0%9E%D0%BB%D0%B8%D0%BC%D0%BF%D0%B8%D0%B9%D1%81%D0%BA%D0%B8%D0%B5_%D0%B8%D0%B3%D1%80%D1%8B_201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m.wikipedia.org/wiki/%D0%97%D0%B8%D0%BC%D0%BD%D0%B8%D0%B5_%D0%9E%D0%BB%D0%B8%D0%BC%D0%BF%D0%B8%D0%B9%D1%81%D0%BA%D0%B8%D0%B5_%D0%B8%D0%B3%D1%80%D1%8B" TargetMode="External"/><Relationship Id="rId2" Type="http://schemas.openxmlformats.org/officeDocument/2006/relationships/hyperlink" Target="https://ru.m.wikipedia.org/wiki/%D0%9B%D0%B5%D1%82%D0%BD%D0%B8%D0%B5_%D0%9E%D0%BB%D0%B8%D0%BC%D0%BF%D0%B8%D0%B9%D1%81%D0%BA%D0%B8%D0%B5_%D0%B8%D0%B3%D1%80%D1%8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5%D0%BB%D1%8C%D0%B3%D0%B8%D1%8F_%D0%BD%D0%B0_%D0%BB%D0%B5%D1%82%D0%BD%D0%B8%D1%85_%D0%9E%D0%BB%D0%B8%D0%BC%D0%BF%D0%B8%D0%B9%D1%81%D0%BA%D0%B8%D1%85_%D0%B8%D0%B3%D1%80%D0%B0%D1%85_2016" TargetMode="External"/><Relationship Id="rId13" Type="http://schemas.openxmlformats.org/officeDocument/2006/relationships/hyperlink" Target="https://ru.wikipedia.org/wiki/%D0%90%D0%B2%D1%81%D1%82%D1%80%D0%B0%D0%BB%D0%B8%D1%8F_%D0%BD%D0%B0_%D0%BB%D0%B5%D1%82%D0%BD%D0%B8%D1%85_%D0%9E%D0%BB%D0%B8%D0%BC%D0%BF%D0%B8%D0%B9%D1%81%D0%BA%D0%B8%D1%85_%D0%B8%D0%B3%D1%80%D0%B0%D1%85_2016" TargetMode="External"/><Relationship Id="rId3" Type="http://schemas.openxmlformats.org/officeDocument/2006/relationships/hyperlink" Target="https://ru.wikipedia.org/wiki/%D0%A4%D1%80%D0%B0%D0%BD%D1%86%D0%B8%D1%8F_%D0%BD%D0%B0_%D0%BB%D0%B5%D1%82%D0%BD%D0%B8%D1%85_%D0%9E%D0%BB%D0%B8%D0%BC%D0%BF%D0%B8%D0%B9%D1%81%D0%BA%D0%B8%D1%85_%D0%B8%D0%B3%D1%80%D0%B0%D1%85_2016" TargetMode="External"/><Relationship Id="rId7" Type="http://schemas.openxmlformats.org/officeDocument/2006/relationships/hyperlink" Target="https://ru.wikipedia.org/wiki/%D0%93%D0%B5%D1%80%D0%BC%D0%B0%D0%BD%D0%B8%D1%8F_%D0%BD%D0%B0_%D0%BB%D0%B5%D1%82%D0%BD%D0%B8%D1%85_%D0%9E%D0%BB%D0%B8%D0%BC%D0%BF%D0%B8%D0%B9%D1%81%D0%BA%D0%B8%D1%85_%D0%B8%D0%B3%D1%80%D0%B0%D1%85_2016" TargetMode="External"/><Relationship Id="rId12" Type="http://schemas.openxmlformats.org/officeDocument/2006/relationships/hyperlink" Target="https://ru.wikipedia.org/wiki/%D0%A4%D0%B8%D0%BD%D0%BB%D1%8F%D0%BD%D0%B4%D0%B8%D1%8F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93%D1%80%D0%B5%D1%86%D0%B8%D1%8F_%D0%BD%D0%B0_%D0%BB%D0%B5%D1%82%D0%BD%D0%B8%D1%85_%D0%9E%D0%BB%D0%B8%D0%BC%D0%BF%D0%B8%D0%B9%D1%81%D0%BA%D0%B8%D1%85_%D0%B8%D0%B3%D1%80%D0%B0%D1%85_20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8%D0%B2%D0%B5%D1%86%D0%B8%D1%8F_%D0%BD%D0%B0_%D0%BB%D0%B5%D1%82%D0%BD%D0%B8%D1%85_%D0%9E%D0%BB%D0%B8%D0%BC%D0%BF%D0%B8%D0%B9%D1%81%D0%BA%D0%B8%D1%85_%D0%B8%D0%B3%D1%80%D0%B0%D1%85_2016" TargetMode="External"/><Relationship Id="rId11" Type="http://schemas.openxmlformats.org/officeDocument/2006/relationships/hyperlink" Target="https://ru.wikipedia.org/wiki/%D0%AF%D0%BF%D0%BE%D0%BD%D0%B8%D1%8F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wikipedia.org/wiki/%D0%92%D0%B5%D0%BB%D0%B8%D0%BA%D0%BE%D0%B1%D1%80%D0%B8%D1%82%D0%B0%D0%BD%D0%B8%D1%8F_%D0%BD%D0%B0_%D0%BB%D0%B5%D1%82%D0%BD%D0%B8%D1%85_%D0%9E%D0%BB%D0%B8%D0%BC%D0%BF%D0%B8%D0%B9%D1%81%D0%BA%D0%B8%D1%85_%D0%B8%D0%B3%D1%80%D0%B0%D1%85_2016" TargetMode="External"/><Relationship Id="rId10" Type="http://schemas.openxmlformats.org/officeDocument/2006/relationships/hyperlink" Target="https://ru.wikipedia.org/wiki/%D0%93%D0%B5%D1%80%D0%BC%D0%B0%D0%BD%D0%B8%D1%8F_%D0%BD%D0%B0_%D0%B7%D0%B8%D0%BC%D0%BD%D0%B8%D1%85_%D0%9E%D0%BB%D0%B8%D0%BC%D0%BF%D0%B8%D0%B9%D1%81%D0%BA%D0%B8%D1%85_%D0%B8%D0%B3%D1%80%D0%B0%D1%85_1936" TargetMode="External"/><Relationship Id="rId4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9" Type="http://schemas.openxmlformats.org/officeDocument/2006/relationships/hyperlink" Target="https://ru.wikipedia.org/wiki/%D0%9D%D0%B8%D0%B4%D0%B5%D1%80%D0%BB%D0%B0%D0%BD%D0%B4%D1%8B_%D0%BD%D0%B0_%D0%BB%D0%B5%D1%82%D0%BD%D0%B8%D1%85_%D0%9E%D0%BB%D0%B8%D0%BC%D0%BF%D0%B8%D0%B9%D1%81%D0%BA%D0%B8%D1%85_%D0%B8%D0%B3%D1%80%D0%B0%D1%85_2016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13" Type="http://schemas.openxmlformats.org/officeDocument/2006/relationships/hyperlink" Target="https://ru.wikipedia.org/wiki/%D0%9A%D0%B8%D1%82%D0%B0%D0%B9_%D0%BD%D0%B0_%D0%BB%D0%B5%D1%82%D0%BD%D0%B8%D1%85_%D0%9E%D0%BB%D0%B8%D0%BC%D0%BF%D0%B8%D0%B9%D1%81%D0%BA%D0%B8%D1%85_%D0%B8%D0%B3%D1%80%D0%B0%D1%85_2016" TargetMode="External"/><Relationship Id="rId3" Type="http://schemas.openxmlformats.org/officeDocument/2006/relationships/hyperlink" Target="https://ru.wikipedia.org/wiki/%D0%AF%D0%BF%D0%BE%D0%BD%D0%B8%D1%8F_%D0%BD%D0%B0_%D0%BB%D0%B5%D1%82%D0%BD%D0%B8%D1%85_%D0%9E%D0%BB%D0%B8%D0%BC%D0%BF%D0%B8%D0%B9%D1%81%D0%BA%D0%B8%D1%85_%D0%B8%D0%B3%D1%80%D0%B0%D1%85_2016" TargetMode="External"/><Relationship Id="rId7" Type="http://schemas.openxmlformats.org/officeDocument/2006/relationships/hyperlink" Target="https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2" Type="http://schemas.openxmlformats.org/officeDocument/2006/relationships/hyperlink" Target="https://ru.wikipedia.org/wiki/%D0%93%D1%80%D0%B5%D1%86%D0%B8%D1%8F_%D0%BD%D0%B0_%D0%BB%D0%B5%D1%82%D0%BD%D0%B8%D1%85_%D0%9E%D0%BB%D0%B8%D0%BC%D0%BF%D0%B8%D0%B9%D1%81%D0%BA%D0%B8%D1%85_%D0%B8%D0%B3%D1%80%D0%B0%D1%85_2016" TargetMode="External"/><Relationship Id="rId17" Type="http://schemas.openxmlformats.org/officeDocument/2006/relationships/hyperlink" Target="https://ru.wikipedia.org/wiki/%D0%9D%D0%B5%D0%B7%D0%B0%D0%B2%D0%B8%D1%81%D0%B8%D0%BC%D1%8B%D0%B5_%D0%BE%D0%BB%D0%B8%D0%BC%D0%BF%D0%B8%D0%B9%D1%81%D0%BA%D0%B8%D0%B5_%D0%B0%D1%82%D0%BB%D0%B5%D1%82%D1%8B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98%D1%82%D0%B0%D0%BB%D0%B8%D1%8F_%D0%BD%D0%B0_%D0%BB%D0%B5%D1%82%D0%BD%D0%B8%D1%85_%D0%9E%D0%BB%D0%B8%D0%BC%D0%BF%D0%B8%D0%B9%D1%81%D0%BA%D0%B8%D1%85_%D0%B8%D0%B3%D1%80%D0%B0%D1%85_2016" TargetMode="External"/><Relationship Id="rId16" Type="http://schemas.openxmlformats.org/officeDocument/2006/relationships/hyperlink" Target="https://ru.wikipedia.org/wiki/%D0%9A%D1%83%D0%B2%D0%B5%D0%B9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0%D0%BD%D0%B0%D0%B4%D0%B0_%D0%BD%D0%B0_%D0%BB%D0%B5%D1%82%D0%BD%D0%B8%D1%85_%D0%9E%D0%BB%D0%B8%D0%BC%D0%BF%D0%B8%D0%B9%D1%81%D0%BA%D0%B8%D1%85_%D0%B8%D0%B3%D1%80%D0%B0%D1%85_2016" TargetMode="External"/><Relationship Id="rId11" Type="http://schemas.openxmlformats.org/officeDocument/2006/relationships/hyperlink" Target="https://ru.wikipedia.org/wiki/%D0%90%D0%B2%D1%81%D1%82%D1%80%D0%B0%D0%BB%D0%B8%D1%8F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wikipedia.org/wiki/%D0%93%D0%B5%D1%80%D0%BC%D0%B0%D0%BD%D0%B8%D1%8F_%D0%BD%D0%B0_%D0%BB%D0%B5%D1%82%D0%BD%D0%B8%D1%85_%D0%9E%D0%BB%D0%B8%D0%BC%D0%BF%D0%B8%D0%B9%D1%81%D0%BA%D0%B8%D1%85_%D0%B8%D0%B3%D1%80%D0%B0%D1%85_2016" TargetMode="External"/><Relationship Id="rId15" Type="http://schemas.openxmlformats.org/officeDocument/2006/relationships/hyperlink" Target="https://ru.wikipedia.org/wiki/%D0%91%D1%80%D0%B0%D0%B7%D0%B8%D0%BB%D0%B8%D1%8F_%D0%BD%D0%B0_%D0%BB%D0%B5%D1%82%D0%BD%D0%B8%D1%85_%D0%9E%D0%BB%D0%B8%D0%BC%D0%BF%D0%B8%D0%B9%D1%81%D0%BA%D0%B8%D1%85_%D0%B8%D0%B3%D1%80%D0%B0%D1%85_2016" TargetMode="External"/><Relationship Id="rId10" Type="http://schemas.openxmlformats.org/officeDocument/2006/relationships/hyperlink" Target="https://ru.wikipedia.org/wiki/%D0%98%D1%81%D0%BF%D0%B0%D0%BD%D0%B8%D1%8F_%D0%BD%D0%B0_%D0%BB%D0%B5%D1%82%D0%BD%D0%B8%D1%85_%D0%9E%D0%BB%D0%B8%D0%BC%D0%BF%D0%B8%D0%B9%D1%81%D0%BA%D0%B8%D1%85_%D0%B8%D0%B3%D1%80%D0%B0%D1%85_2016" TargetMode="External"/><Relationship Id="rId4" Type="http://schemas.openxmlformats.org/officeDocument/2006/relationships/hyperlink" Target="https://ru.wikipedia.org/wiki/%D0%9C%D0%B5%D0%BA%D1%81%D0%B8%D0%BA%D0%B0_%D0%BD%D0%B0_%D0%BB%D0%B5%D1%82%D0%BD%D0%B8%D1%85_%D0%9E%D0%BB%D0%B8%D0%BC%D0%BF%D0%B8%D0%B9%D1%81%D0%BA%D0%B8%D1%85_%D0%B8%D0%B3%D1%80%D0%B0%D1%85_2016" TargetMode="External"/><Relationship Id="rId9" Type="http://schemas.openxmlformats.org/officeDocument/2006/relationships/hyperlink" Target="https://ru.wikipedia.org/wiki/%D0%AE%D0%B6%D0%BD%D0%B0%D1%8F_%D0%9A%D0%BE%D1%80%D0%B5%D1%8F_%D0%BD%D0%B0_%D0%BB%D0%B5%D1%82%D0%BD%D0%B8%D1%85_%D0%9E%D0%BB%D0%B8%D0%BC%D0%BF%D0%B8%D0%B9%D1%81%D0%BA%D0%B8%D1%85_%D0%B8%D0%B3%D1%80%D0%B0%D1%85_2016" TargetMode="External"/><Relationship Id="rId14" Type="http://schemas.openxmlformats.org/officeDocument/2006/relationships/hyperlink" Target="https://ru.wikipedia.org/wiki/%D0%92%D0%B5%D0%BB%D0%B8%D0%BA%D0%BE%D0%B1%D1%80%D0%B8%D1%82%D0%B0%D0%BD%D0%B8%D1%8F_%D0%BD%D0%B0_%D0%BB%D0%B5%D1%82%D0%BD%D0%B8%D1%85_%D0%9E%D0%BB%D0%B8%D0%BC%D0%BF%D0%B8%D0%B9%D1%81%D0%BA%D0%B8%D1%85_%D0%B8%D0%B3%D1%80%D0%B0%D1%85_201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0%B2%D1%81%D1%82%D1%80%D0%B8%D1%8F_%D0%BD%D0%B0_%D0%BB%D0%B5%D1%82%D0%BD%D0%B8%D1%85_%D0%9E%D0%BB%D0%B8%D0%BC%D0%BF%D0%B8%D0%B9%D1%81%D0%BA%D0%B8%D1%85_%D0%B8%D0%B3%D1%80%D0%B0%D1%85_2016" TargetMode="External"/><Relationship Id="rId13" Type="http://schemas.openxmlformats.org/officeDocument/2006/relationships/hyperlink" Target="https://ru.wikipedia.org/wiki/%D0%AE%D0%B6%D0%BD%D0%B0%D1%8F_%D0%9A%D0%BE%D1%80%D0%B5%D1%8F_%D0%BD%D0%B0_%D0%BB%D0%B5%D1%82%D0%BD%D0%B8%D1%85_%D0%9E%D0%BB%D0%B8%D0%BC%D0%BF%D0%B8%D0%B9%D1%81%D0%BA%D0%B8%D1%85_%D0%B8%D0%B3%D1%80%D0%B0%D1%85_2016" TargetMode="External"/><Relationship Id="rId3" Type="http://schemas.openxmlformats.org/officeDocument/2006/relationships/hyperlink" Target="https://ru.wikipedia.org/wiki/%D0%A8%D0%B2%D0%B5%D0%B9%D1%86%D0%B0%D1%80%D0%B8%D1%8F_%D0%BD%D0%B0_%D0%BB%D0%B5%D1%82%D0%BD%D0%B8%D1%85_%D0%9E%D0%BB%D0%B8%D0%BC%D0%BF%D0%B8%D0%B9%D1%81%D0%BA%D0%B8%D1%85_%D0%B8%D0%B3%D1%80%D0%B0%D1%85_2016" TargetMode="External"/><Relationship Id="rId7" Type="http://schemas.openxmlformats.org/officeDocument/2006/relationships/hyperlink" Target="https://ru.wikipedia.org/wiki/%D0%9D%D0%BE%D1%80%D0%B2%D0%B5%D0%B3%D0%B8%D1%8F_%D0%BD%D0%B0_%D0%BB%D0%B5%D1%82%D0%BD%D0%B8%D1%85_%D0%9E%D0%BB%D0%B8%D0%BC%D0%BF%D0%B8%D0%B9%D1%81%D0%BA%D0%B8%D1%85_%D0%B8%D0%B3%D1%80%D0%B0%D1%85_2016" TargetMode="External"/><Relationship Id="rId12" Type="http://schemas.openxmlformats.org/officeDocument/2006/relationships/hyperlink" Target="https://ru.wikipedia.org/wiki/%D0%A0%D0%BE%D1%81%D1%81%D0%B8%D1%8F_%D0%BD%D0%B0_%D0%BB%D0%B5%D1%82%D0%BD%D0%B8%D1%85_%D0%9E%D0%BB%D0%B8%D0%BC%D0%BF%D0%B8%D0%B9%D1%81%D0%BA%D0%B8%D1%85_%D0%B8%D0%B3%D1%80%D0%B0%D1%85_2016" TargetMode="External"/><Relationship Id="rId2" Type="http://schemas.openxmlformats.org/officeDocument/2006/relationships/hyperlink" Target="https://ru.wikipedia.org/wiki/%D0%A4%D1%80%D0%B0%D0%BD%D1%86%D0%B8%D1%8F_%D0%BD%D0%B0_%D0%BB%D0%B5%D1%82%D0%BD%D0%B8%D1%85_%D0%9E%D0%BB%D0%B8%D0%BC%D0%BF%D0%B8%D0%B9%D1%81%D0%BA%D0%B8%D1%85_%D0%B8%D0%B3%D1%80%D0%B0%D1%85_20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1%82%D0%B0%D0%BB%D0%B8%D1%8F_%D0%BD%D0%B0_%D0%BB%D0%B5%D1%82%D0%BD%D0%B8%D1%85_%D0%9E%D0%BB%D0%B8%D0%BC%D0%BF%D0%B8%D0%B9%D1%81%D0%BA%D0%B8%D1%85_%D0%B8%D0%B3%D1%80%D0%B0%D1%85_2016" TargetMode="External"/><Relationship Id="rId11" Type="http://schemas.openxmlformats.org/officeDocument/2006/relationships/hyperlink" Target="https://ru.wikipedia.org/wiki/%D0%9A%D0%B0%D0%BD%D0%B0%D0%B4%D0%B0_%D0%BD%D0%B0_%D0%BB%D0%B5%D1%82%D0%BD%D0%B8%D1%85_%D0%9E%D0%BB%D0%B8%D0%BC%D0%BF%D0%B8%D0%B9%D1%81%D0%BA%D0%B8%D1%85_%D0%B8%D0%B3%D1%80%D0%B0%D1%85_2016" TargetMode="External"/><Relationship Id="rId5" Type="http://schemas.openxmlformats.org/officeDocument/2006/relationships/hyperlink" Target="https://ru.wikipedia.org/wiki/%D0%93%D0%B5%D1%80%D0%BC%D0%B0%D0%BD%D0%B8%D1%8F_%D0%BD%D0%B0_%D0%B7%D0%B8%D0%BC%D0%BD%D0%B8%D1%85_%D0%9E%D0%BB%D0%B8%D0%BC%D0%BF%D0%B8%D0%B9%D1%81%D0%BA%D0%B8%D1%85_%D0%B8%D0%B3%D1%80%D0%B0%D1%85_1936" TargetMode="External"/><Relationship Id="rId10" Type="http://schemas.openxmlformats.org/officeDocument/2006/relationships/hyperlink" Target="https://ru.wikipedia.org/wiki/%D0%92%D0%B5%D0%BB%D0%B8%D0%BA%D0%BE%D0%B1%D1%80%D0%B8%D1%82%D0%B0%D0%BD%D0%B8%D1%8F_%D0%BD%D0%B0_%D0%BB%D0%B5%D1%82%D0%BD%D0%B8%D1%85_%D0%9E%D0%BB%D0%B8%D0%BC%D0%BF%D0%B8%D0%B9%D1%81%D0%BA%D0%B8%D1%85_%D0%B8%D0%B3%D1%80%D0%B0%D1%85_2016" TargetMode="External"/><Relationship Id="rId4" Type="http://schemas.openxmlformats.org/officeDocument/2006/relationships/hyperlink" Target="https://ru.wikipedia.org/wiki/%D0%A1%D0%A8%D0%90_%D0%BD%D0%B0_%D0%BB%D0%B5%D1%82%D0%BD%D0%B8%D1%85_%D0%9E%D0%BB%D0%B8%D0%BC%D0%BF%D0%B8%D0%B9%D1%81%D0%BA%D0%B8%D1%85_%D0%B8%D0%B3%D1%80%D0%B0%D1%85_2016" TargetMode="External"/><Relationship Id="rId9" Type="http://schemas.openxmlformats.org/officeDocument/2006/relationships/hyperlink" Target="https://ru.wikipedia.org/wiki/%D0%AF%D0%BF%D0%BE%D0%BD%D0%B8%D1%8F_%D0%BD%D0%B0_%D0%BB%D0%B5%D1%82%D0%BD%D0%B8%D1%85_%D0%9E%D0%BB%D0%B8%D0%BC%D0%BF%D0%B8%D0%B9%D1%81%D0%BA%D0%B8%D1%85_%D0%B8%D0%B3%D1%80%D0%B0%D1%85_2016" TargetMode="External"/><Relationship Id="rId14" Type="http://schemas.openxmlformats.org/officeDocument/2006/relationships/hyperlink" Target="https://ru.wikipedia.org/wiki/%D0%9A%D0%B8%D1%82%D0%B0%D0%B9_%D0%BD%D0%B0_%D0%BB%D0%B5%D1%82%D0%BD%D0%B8%D1%85_%D0%9E%D0%BB%D0%B8%D0%BC%D0%BF%D0%B8%D0%B9%D1%81%D0%BA%D0%B8%D1%85_%D0%B8%D0%B3%D1%80%D0%B0%D1%85_20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074" y="322217"/>
            <a:ext cx="11299369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спорт как общественное явление. Международное олимпийское движение</a:t>
            </a:r>
          </a:p>
          <a:p>
            <a:pPr indent="450215" algn="just">
              <a:spcAft>
                <a:spcPts val="0"/>
              </a:spcAft>
            </a:pP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План:</a:t>
            </a:r>
            <a:endParaRPr lang="ru-RU" sz="20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Сущность и содержание физической культуры.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Общекультурные и специфические функции физической культуры.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 и спорт высших достижений.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Олимпизм и олимпийское движение.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 лекции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физическую культуру как социокультурный феномен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Дать характеристику физической культуре как социальному явлению, части культуры общества и личности.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общекультурные и специфические функции физической культуры.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Раскрыть сущность и значение спорта.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представление об олимпизме и олимпийском движении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Рассмотреть выступления белорусских спортсменов на Олимпийских играх.</a:t>
            </a:r>
          </a:p>
          <a:p>
            <a:pPr lvl="0" algn="just">
              <a:spcAft>
                <a:spcPts val="0"/>
              </a:spcAft>
              <a:tabLst>
                <a:tab pos="630555" algn="l"/>
              </a:tabLs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8938" y="0"/>
            <a:ext cx="1103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6.5. </a:t>
            </a:r>
            <a:r>
              <a:rPr lang="ru-RU" sz="2800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endParaRPr lang="ru-RU" sz="28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4" y="407365"/>
            <a:ext cx="10766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4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 белорусских спортсменов в летних Олимпийских играх в составе сборной СССР</a:t>
            </a:r>
            <a:endParaRPr lang="ru-RU" sz="28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494705"/>
              </p:ext>
            </p:extLst>
          </p:nvPr>
        </p:nvGraphicFramePr>
        <p:xfrm>
          <a:off x="85725" y="914400"/>
          <a:ext cx="11695612" cy="545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526"/>
                <a:gridCol w="1461952"/>
                <a:gridCol w="1461952"/>
                <a:gridCol w="1623501"/>
                <a:gridCol w="1624646"/>
                <a:gridCol w="1461952"/>
                <a:gridCol w="1461952"/>
                <a:gridCol w="1306131"/>
              </a:tblGrid>
              <a:tr h="306089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и город проведения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белорусских спортсменов в команде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видов спорта (спортивных дисциплин), в которых принимали участие бел. спортсмены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медалей белорусских спортсменов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Золотых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Серебряных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Бронзовых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35557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Финляндия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Хельсинки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640031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Австралия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Мельбурн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Швеция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Стокгольм)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2844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Италия</a:t>
                      </a:r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Рим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21334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Япония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Токио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2844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Мексика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Мехико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2844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Германия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Мюнхен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2844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Канада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Монреаль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42668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СССР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457200" indent="-45720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35557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-45720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США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45720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Лос-Анджелес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  <a:tr h="42668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-45720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Республика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Корея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457200" algn="l">
                        <a:spcAft>
                          <a:spcPts val="0"/>
                        </a:spcAft>
                      </a:pP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Сеул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02" marR="32002" marT="0" marB="0" anchor="ctr"/>
                </a:tc>
              </a:tr>
            </a:tbl>
          </a:graphicData>
        </a:graphic>
      </p:graphicFrame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3795214" y="9151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795214" y="915194"/>
            <a:ext cx="4022725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 descr="Финляндия (FIN)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Австралия (AUS)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Швеция (SWE)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Италия (ITA)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Япония (JPN)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ексика (MEX)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Германия (GER)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нада (CAN)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5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ША (USA)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Южная Корея (KOR)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4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36023" y="0"/>
            <a:ext cx="113559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6.5. </a:t>
            </a:r>
            <a:r>
              <a:rPr lang="ru-RU" sz="2800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endParaRPr lang="ru-RU" sz="28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5600" y="521732"/>
            <a:ext cx="10329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 белорусских спортсменов в зимних Олимпийских играх в составе сборной СССР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42422"/>
              </p:ext>
            </p:extLst>
          </p:nvPr>
        </p:nvGraphicFramePr>
        <p:xfrm>
          <a:off x="355599" y="1043464"/>
          <a:ext cx="11616267" cy="55262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84753"/>
                <a:gridCol w="1452034"/>
                <a:gridCol w="1452034"/>
                <a:gridCol w="1612485"/>
                <a:gridCol w="1613623"/>
                <a:gridCol w="1452034"/>
                <a:gridCol w="1452034"/>
                <a:gridCol w="1297270"/>
              </a:tblGrid>
              <a:tr h="310586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и город проведения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белорусских спортсменов в команде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видов спорта (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спортивных дисциплин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в которых принимали участие бел. спортсмены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медалей белорусских спортсменов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2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Золотых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Австрия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Инсбрук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Франция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Гренобль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Япония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Саппоро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Австрия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Инсбрук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64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США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Лейк-Плэсид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XIV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Югославия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Сараево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marL="2159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  <a:tr h="30823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Канада</a:t>
                      </a:r>
                      <a:r>
                        <a:rPr lang="ru-RU" sz="16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Калгари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955" marR="4495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63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3474" y="557833"/>
            <a:ext cx="11477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6.5. </a:t>
            </a:r>
            <a:r>
              <a:rPr lang="ru-RU" sz="2800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endParaRPr lang="ru-RU" sz="28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72532" y="1114399"/>
            <a:ext cx="9922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ru-RU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Участие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белорусских спортсменов в Олимпийских играх в составе команды СНГ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24059"/>
              </p:ext>
            </p:extLst>
          </p:nvPr>
        </p:nvGraphicFramePr>
        <p:xfrm>
          <a:off x="372530" y="2194719"/>
          <a:ext cx="11599337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222"/>
                <a:gridCol w="1433347"/>
                <a:gridCol w="1433347"/>
                <a:gridCol w="216954"/>
                <a:gridCol w="1374779"/>
                <a:gridCol w="1592857"/>
                <a:gridCol w="1433347"/>
                <a:gridCol w="1433347"/>
                <a:gridCol w="1413137"/>
              </a:tblGrid>
              <a:tr h="65595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и город проведения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белорусских спортсменов в команде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видов спорта (спортивных дисциплин), в которых принимали участие бел. спортсмены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медалей белорусских спортсменов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Золотых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Серебряных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Бронзовых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gridSpan="9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Летние Олимпийские игры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Испания</a:t>
                      </a: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Барселона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gridSpan="9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Зимние Олимпийские игры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Франция</a:t>
                      </a:r>
                      <a:r>
                        <a:rPr lang="ru-RU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Альбервиль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71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4698" y="0"/>
            <a:ext cx="11077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6.5. </a:t>
            </a:r>
            <a:r>
              <a:rPr lang="ru-RU" sz="2400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endParaRPr lang="ru-RU" sz="24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42109" y="369332"/>
            <a:ext cx="83481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 белорусских спортсменов в Олимпийских играх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550085"/>
              </p:ext>
            </p:extLst>
          </p:nvPr>
        </p:nvGraphicFramePr>
        <p:xfrm>
          <a:off x="220135" y="738664"/>
          <a:ext cx="11819464" cy="505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7227"/>
                <a:gridCol w="1477435"/>
                <a:gridCol w="1477435"/>
                <a:gridCol w="1640688"/>
                <a:gridCol w="1641847"/>
                <a:gridCol w="1477435"/>
                <a:gridCol w="1477435"/>
                <a:gridCol w="1319962"/>
              </a:tblGrid>
              <a:tr h="155282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и город проведения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белорусских спортсменов в команде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видов спорта (спортивных дисциплин), в которых принимали участие бел. спортсмены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медалей белорусских спортсменов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3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Золотых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3292">
                <a:tc gridSpan="8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Летние Олимпийские игры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17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ХХVI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США</a:t>
                      </a:r>
                      <a:r>
                        <a:rPr lang="ru-RU" sz="16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Атланта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371594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XXVII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Австралия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Сидней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34634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XXVIII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Греция,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Афины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303047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Китай,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Пекин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25709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Великобри-тания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Лондон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396848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Бразилия,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Рио-де-Жанейро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303047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XXXII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Япония,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Токио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41875" y="11541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416327"/>
              </p:ext>
            </p:extLst>
          </p:nvPr>
        </p:nvGraphicFramePr>
        <p:xfrm>
          <a:off x="311087" y="1820578"/>
          <a:ext cx="11396135" cy="4893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535"/>
                <a:gridCol w="1473200"/>
                <a:gridCol w="1501709"/>
                <a:gridCol w="1581925"/>
                <a:gridCol w="1583042"/>
                <a:gridCol w="1424519"/>
                <a:gridCol w="1424519"/>
                <a:gridCol w="1272686"/>
              </a:tblGrid>
              <a:tr h="247158">
                <a:tc gridSpan="8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Зимние Олимпийские игры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47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Норвегия,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Зимние Олимпийские игры 1994"/>
                        </a:rPr>
                        <a:t>Лиллехаммер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94316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Япония,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Зимние Олимпийские игры 1998"/>
                        </a:rPr>
                        <a:t>Нагано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74147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Зимние Олимпийские игры 2002"/>
                        </a:rPr>
                        <a:t>Солт-Лейк-Сити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94316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Италия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Зимние Олимпийские игры 2006"/>
                        </a:rPr>
                        <a:t>Турин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94316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Канада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Зимние Олимпийские игры 2010"/>
                        </a:rPr>
                        <a:t>Ванкувер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94316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Россия,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Зимние Олимпийские игры 2014"/>
                        </a:rPr>
                        <a:t>Сочи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692042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ХХ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Республика Корея</a:t>
                      </a:r>
                      <a:r>
                        <a:rPr lang="ru-RU" sz="12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Зимние Олимпийские игры 2018"/>
                        </a:rPr>
                        <a:t>Пхёнхчхан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  <a:tr h="494316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Китай,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Пекин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74312"/>
              </p:ext>
            </p:extLst>
          </p:nvPr>
        </p:nvGraphicFramePr>
        <p:xfrm>
          <a:off x="328022" y="727242"/>
          <a:ext cx="1136323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33"/>
                <a:gridCol w="1591251"/>
                <a:gridCol w="1410788"/>
                <a:gridCol w="1672046"/>
                <a:gridCol w="1606731"/>
                <a:gridCol w="1336808"/>
                <a:gridCol w="1459009"/>
                <a:gridCol w="1253669"/>
              </a:tblGrid>
              <a:tr h="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и город проведения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белорусских спортсменов в команде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видов спорта (спортивных дисциплин), в которых принимали участие бел. спортсмены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медалей белорусских спортсменов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3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Золотых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Серебряных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Бронзовых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235" marR="16235" marT="0" marB="0"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87679" y="114441"/>
            <a:ext cx="90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7. Участие белорусских спортсменов в Олимпийских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играх (продолжение)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65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067" y="369332"/>
            <a:ext cx="10701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Количество медалей, завоеванных спортсменами Республики Беларусь по видам спорта на Олимпийский играх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23406" y="0"/>
            <a:ext cx="10899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6.5. </a:t>
            </a:r>
            <a:r>
              <a:rPr lang="ru-RU" sz="2800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Беларусь на Олимпийских играх</a:t>
            </a:r>
            <a:endParaRPr lang="ru-RU" sz="2800" i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552775"/>
              </p:ext>
            </p:extLst>
          </p:nvPr>
        </p:nvGraphicFramePr>
        <p:xfrm>
          <a:off x="491067" y="1015663"/>
          <a:ext cx="10837333" cy="5680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8910"/>
                <a:gridCol w="1921181"/>
                <a:gridCol w="1922414"/>
                <a:gridCol w="1922414"/>
                <a:gridCol w="1922414"/>
              </a:tblGrid>
              <a:tr h="179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спорта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Серебро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Бронза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Летние Олимпийские игры"/>
                        </a:rPr>
                        <a:t>Летние Олимпийские игры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Легкая атлетика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Тяжелая атлетика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Борьба вольная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Борьба греко-римская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Борьба женская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35323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Гребля на байдарках и каноэ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Гребля академическая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35323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Гимнастика художественная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Гимнастика спортивная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Стрельба пулевая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Плавание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35323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Прыжки на батуте (мужчины)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Дзюдо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пятиборье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Теннис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Велоспорт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Зимние Олимпийские игры"/>
                        </a:rPr>
                        <a:t>Зимние Олимпийские игры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Биатлон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35323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Фристайл (лыжная акробатика)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Конькобежный спорт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  <a:tr h="179623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432" marR="6743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054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Сущность и содержание физической культуры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792" y="1733882"/>
            <a:ext cx="1103811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спорт, обладая мощной социализирующей силой, способны сплотить общество единой национальной идеей, наполнить своеобразной идеологией, стремлением людей к успеху, к победе. Именно поэтому роль и влияние физической культуры и спорта на развитие общества на современном этапе существенна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физической культуры является всемерное и всестороннее развитие физических качеств и духовных способностей человека в аспекте формирования физической культуры личности, освоения других ценностей двигательной культуры. </a:t>
            </a:r>
          </a:p>
          <a:p>
            <a:pPr indent="450215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 предметным основанием физической культуры является культура двигательной деятельности человека, которая составляла основу большинства сфер человеческой деятельности: производства, общения, потребления и т. д. Следовательно, физическая культура возникла на основе передачи и освоения культуры двигательной деятельности как обобщенного опыта рационального и эффективного ее осуществления.</a:t>
            </a: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Общекультурные и специфические функции физической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7135" y="1260285"/>
            <a:ext cx="111034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– это, прежде всего, вид культуры человека и общества, который представляет собой специфические процессы и результат человеческой деятельности, средство и способ физического совершенствования людей для выполнения ими своих социальных обязанностей. При этом физическая культура является мощным фактором и механизмом социализации личности. Так как в процессе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физкультурной деятельности через эмоциональное окрашенное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происходит активное усвоение индивидом социально значимых ценностей, норм и знаний, обусловливающих проявление определенных </a:t>
            </a:r>
            <a:r>
              <a:rPr lang="ru-RU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социальных функций физической </a:t>
            </a:r>
            <a:r>
              <a:rPr lang="ru-RU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физической культуры вытекают из закономерностей развития культуры и общества в целом, находя конкретное проявление в решении задач, которые порождаются объективными условиями на каждом этапе их развития. К ним обычно относят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образовательную, воспитательную, познавательную, преобразовательную, экономическую, нормативную, ориентационную, коммуникативную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другие функции. </a:t>
            </a:r>
          </a:p>
          <a:p>
            <a:pPr indent="457200"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функции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отражают сущность физической культуры, основой которых является двигательная деятельность, ее способность удовлетворять запросы личности и общества в физическом совершенствовании людей всех возрастов и любого социального положения.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9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Общекультурные и специфические функции физической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0106" y="1106210"/>
            <a:ext cx="62492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Bef>
                <a:spcPts val="600"/>
              </a:spcBef>
              <a:spcAft>
                <a:spcPts val="600"/>
              </a:spcAft>
              <a:tabLst>
                <a:tab pos="630555" algn="l"/>
              </a:tabLst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</a:rPr>
              <a:t>Таблица 1. Социальные функции физической культуры и спорта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632561"/>
              </p:ext>
            </p:extLst>
          </p:nvPr>
        </p:nvGraphicFramePr>
        <p:xfrm>
          <a:off x="809897" y="1930875"/>
          <a:ext cx="10398033" cy="359471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22858"/>
                <a:gridCol w="522858"/>
                <a:gridCol w="524041"/>
                <a:gridCol w="522858"/>
                <a:gridCol w="522858"/>
                <a:gridCol w="524041"/>
                <a:gridCol w="522858"/>
                <a:gridCol w="524041"/>
                <a:gridCol w="1173476"/>
                <a:gridCol w="1348552"/>
                <a:gridCol w="1845387"/>
                <a:gridCol w="1844205"/>
              </a:tblGrid>
              <a:tr h="318841">
                <a:tc gridSpan="1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Социальные функции физической культуры и спорта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841">
                <a:tc gridSpan="8"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Общекультурные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effectLst/>
                        </a:rPr>
                        <a:t>Специфические группы функций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703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</a:rPr>
                        <a:t>Общеобразовательная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</a:rPr>
                        <a:t>Воспитательная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</a:rPr>
                        <a:t>Познавательная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</a:rPr>
                        <a:t>Преобразовательная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</a:rPr>
                        <a:t>Экономическая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</a:rPr>
                        <a:t>Коммуникативная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</a:rPr>
                        <a:t>Ценностная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</a:rPr>
                        <a:t>Нормативная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effectLst/>
                        </a:rPr>
                        <a:t>Общефизическое развитие и укрепление организма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effectLst/>
                        </a:rPr>
                        <a:t>Подготовка людей к трудовой деятельности и защите Родины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effectLst/>
                        </a:rPr>
                        <a:t>Удовлетворение потребностей в активном отдыхе и рациональном использовании внерабочего времени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effectLst/>
                        </a:rPr>
                        <a:t>Раскрытие функциональных резервов и адаптационных возможностей человека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9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.3</a:t>
            </a:r>
            <a:r>
              <a:rPr lang="be-BY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 и спорт высших достижений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291757" y="5570767"/>
            <a:ext cx="6554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1. Основные направления развития современного спортивного достижения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4926" y="770710"/>
            <a:ext cx="6714308" cy="567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8013" y="1462781"/>
            <a:ext cx="115345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Олимпизм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определению исследователей, </a:t>
            </a:r>
            <a:r>
              <a:rPr lang="be-BY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совокупность философских, социальных, педагогических, организационных идей, базирующихся на принципах гуманизма, на общечеловеческих морально-этических ценностях. </a:t>
            </a:r>
            <a:endParaRPr lang="be-BY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Олимпийская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уставом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Международного олимпийского комитета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представляет собой свод законов, правил и официальных разъяснений к ним, это сборник уставных документов, регламентирующих деятельность международного и национальных олимпийских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комитетов,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международных спортивных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оргкомитетов по проведению Олимпийских игр и других членов олимпийского движения.</a:t>
            </a:r>
          </a:p>
          <a:p>
            <a:pPr indent="450215"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Олимпийское движение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общественное движение, основанное на принципах, идеях и идеалах олимпизма, которое объединяет в своих рядах организации и людей независимо от их социального положения, политических и религиозных взглядов, расового происхождения, пола и возраста, способствующих развитию любительского спорта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Его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способствовать построению мирного и лучшего общества посредством воспитания молодёжи средствами спорта без какой-либо дискриминации в духе соблюдения принципов олимпизма, что включает в себя взаимопонимание, дружбу, атмосферу солидарности и честной игры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Олимпийские игры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всемирные спортивные комплексные состязания, имеющи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особый, неповторимый статус.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8013" y="0"/>
            <a:ext cx="117739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6.4. Олимпизм </a:t>
            </a:r>
            <a:r>
              <a:rPr lang="ru-RU" sz="2800" b="1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олимпийское движение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75190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0595" y="0"/>
            <a:ext cx="11791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6.4. Олимпизм </a:t>
            </a:r>
            <a:r>
              <a:rPr lang="ru-RU" sz="2400" b="1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олимпийское движение</a:t>
            </a:r>
            <a:endParaRPr lang="ru-RU" sz="2400" b="1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7857" y="369332"/>
            <a:ext cx="5937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Летние Олимпийские игры современности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848235"/>
              </p:ext>
            </p:extLst>
          </p:nvPr>
        </p:nvGraphicFramePr>
        <p:xfrm>
          <a:off x="277857" y="1055403"/>
          <a:ext cx="11704321" cy="547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340"/>
                <a:gridCol w="1086345"/>
                <a:gridCol w="1639927"/>
                <a:gridCol w="1415099"/>
                <a:gridCol w="1269621"/>
                <a:gridCol w="1150594"/>
                <a:gridCol w="1124144"/>
                <a:gridCol w="3068251"/>
              </a:tblGrid>
              <a:tr h="43127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открытия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закрытия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стран-участниц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апреля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апреля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Афины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Греция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мая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октября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Париж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Франция</a:t>
                      </a:r>
                      <a:endParaRPr lang="ru-RU" sz="1200" b="0" u="none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ноября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Сент-Луис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 b="0" u="none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75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апреля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апреля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Афины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Греция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признаны МОК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Лондон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dirty="0" err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Великобрита-ния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мая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июня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Стокгольм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Швеция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75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Берлин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Германская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империя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Отменены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августа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августа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Антверпен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Бельгия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Париж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Франция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мая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Амстердам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Нидерланды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Лос-Анджелес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августа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Берлин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Германия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1879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Токио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Хельсинки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Япония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Финляндия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Перенесены из Токио в Хельсинки, а потом отменены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75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Лондон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dirty="0" err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Великобрита-ния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Отменены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августа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Лондон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dirty="0" err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Великобрита-ния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августа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Хельсинки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Финляндия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75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ноября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декабря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Мельбурн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Стокгольм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Австралия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Швеция</a:t>
                      </a:r>
                      <a:r>
                        <a:rPr lang="ru-RU" sz="1200" b="0" u="none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u="none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 Стокгольме прошли соревнования только по конному спорту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32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6389" y="0"/>
            <a:ext cx="11695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6.4. Олимпизм </a:t>
            </a:r>
            <a:r>
              <a:rPr lang="ru-RU" sz="2400" b="1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олимпийское движение</a:t>
            </a:r>
            <a:endParaRPr lang="ru-RU" sz="2400" b="1" i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288745"/>
              </p:ext>
            </p:extLst>
          </p:nvPr>
        </p:nvGraphicFramePr>
        <p:xfrm>
          <a:off x="158917" y="1447876"/>
          <a:ext cx="11704321" cy="5107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340"/>
                <a:gridCol w="1086345"/>
                <a:gridCol w="1639927"/>
                <a:gridCol w="1415099"/>
                <a:gridCol w="1269621"/>
                <a:gridCol w="1150594"/>
                <a:gridCol w="1124144"/>
                <a:gridCol w="3068251"/>
              </a:tblGrid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сентября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Рим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Италия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Токио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Япония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Мехико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Мексика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сентября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Мюнхен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Германия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Монреаль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Канада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71879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июля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СССР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Участие не приняли спортсмены из 65 государств 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июля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Лос-Анджелес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США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сентября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Сеул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Республика Корея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июля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Барселона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Испания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августа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Атланта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США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сентября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октября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Сидней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Австралия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XXVIII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августа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Афины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Греция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4375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августа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Пекин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Китай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2875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июля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августа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Лондон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Великобрита-ния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Приняли участие 4 спортсмена под флагом МОК</a:t>
                      </a:r>
                    </a:p>
                  </a:txBody>
                  <a:tcPr marL="68580" marR="68580" marT="0" marB="0" anchor="ctr"/>
                </a:tc>
              </a:tr>
              <a:tr h="71879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XXXI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августа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Рио-де-Жанейро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Бразилия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Играх под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флагом МОК приняли участие 9 </a:t>
                      </a:r>
                      <a:r>
                        <a:rPr lang="ru-RU" sz="1200" b="1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представителей </a:t>
                      </a:r>
                      <a:r>
                        <a:rPr lang="ru-RU" sz="1200" b="1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6" tooltip="Кувейт"/>
                        </a:rPr>
                        <a:t>Кувейта</a:t>
                      </a:r>
                      <a:r>
                        <a:rPr lang="ru-RU" sz="1200" b="1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как </a:t>
                      </a:r>
                      <a:r>
                        <a:rPr lang="ru-RU" sz="1200" b="1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7" tooltip="Независимые олимпийские атлеты на летних Олимпийских играх 2016"/>
                        </a:rPr>
                        <a:t>независимые олимпийские спортсмены</a:t>
                      </a:r>
                      <a:r>
                        <a:rPr lang="ru-RU" sz="1200" b="1" kern="1200" baseline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10 спортсменов Олимпийской команды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беженцев МОК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</a:tr>
              <a:tr h="57503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XXXII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июля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августа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Токио 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Япония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Проведены в 2021 году в связи с пандемией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COVID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-19.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играх приняла участие и Олимпийская команда беженцев МОК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3103"/>
              </p:ext>
            </p:extLst>
          </p:nvPr>
        </p:nvGraphicFramePr>
        <p:xfrm>
          <a:off x="175850" y="990676"/>
          <a:ext cx="11704321" cy="431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340"/>
                <a:gridCol w="1086345"/>
                <a:gridCol w="1639927"/>
                <a:gridCol w="1415099"/>
                <a:gridCol w="1269621"/>
                <a:gridCol w="1150594"/>
                <a:gridCol w="1124144"/>
                <a:gridCol w="3068251"/>
              </a:tblGrid>
              <a:tr h="43127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открытия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закрытия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проведения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стран-участниц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64" marR="10764" marT="0" marB="0" anchor="ctr"/>
                </a:tc>
              </a:tr>
            </a:tbl>
          </a:graphicData>
        </a:graphic>
      </p:graphicFrame>
      <p:sp>
        <p:nvSpPr>
          <p:cNvPr id="79" name="Прямоугольник 78"/>
          <p:cNvSpPr/>
          <p:nvPr/>
        </p:nvSpPr>
        <p:spPr>
          <a:xfrm>
            <a:off x="-147819" y="369332"/>
            <a:ext cx="746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Летние Олимпийские игры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современности (продолжение)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66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66295" y="0"/>
            <a:ext cx="76257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6.4. Олимпизм </a:t>
            </a:r>
            <a:r>
              <a:rPr lang="ru-RU" sz="2800" b="1" i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олимпийское движение</a:t>
            </a:r>
            <a:endParaRPr lang="ru-RU" sz="28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457" y="184666"/>
            <a:ext cx="44308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Таблица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Зимние Олимпийские игры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54706"/>
              </p:ext>
            </p:extLst>
          </p:nvPr>
        </p:nvGraphicFramePr>
        <p:xfrm>
          <a:off x="156754" y="822960"/>
          <a:ext cx="11887200" cy="5495505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259319"/>
                <a:gridCol w="1392881"/>
                <a:gridCol w="1353448"/>
                <a:gridCol w="1353448"/>
                <a:gridCol w="1614216"/>
                <a:gridCol w="1256288"/>
                <a:gridCol w="1240972"/>
                <a:gridCol w="2416628"/>
              </a:tblGrid>
              <a:tr h="23239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Олимпиад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проведения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открытия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Церемония закрытия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проведения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 проведения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стран-участниц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9295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февраля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Шамони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Франция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Санкт-Мориц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Швейцария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be-BY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Лейк-Плэсид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6901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Гармиш-Партенкирхен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Германия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6901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Гармиш-Партенкирхен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Германия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Отменены из-за Второй мировой войны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Кортина-д</a:t>
                      </a:r>
                      <a:r>
                        <a:rPr lang="be-BY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Ампеццо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Италия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95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Санкт-Мориц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Швейцария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Осло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Норвегия на летних Олимпийских играх 2016"/>
                        </a:rPr>
                        <a:t>Норвегия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Кортина-д</a:t>
                      </a:r>
                      <a:r>
                        <a:rPr lang="be-BY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Ампеццо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Италия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Скво-Вэлли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9295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Инсбрук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Австрия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Гренобль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Франция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Саппоро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Япония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Инсбрук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Австрия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XIII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Лейк-Плэсид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XIV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Сараево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Югославия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Калгари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Канада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Альбервиль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Франция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55774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Лиллехаммер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Норвегия на летних Олимпийских играх 2016"/>
                        </a:rPr>
                        <a:t>Норвегия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этого года зимние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проводятся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 смещением в 2 года по отношению к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летним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XVIII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Нагано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Япония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XIX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Солт-Лейк-Сити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США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Турин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Италия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января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Ванкувер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Канада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Сочи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Россия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XXIII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Пхёнчхан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Республика Корея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  <a:tr h="13943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XXIV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февраля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Пекин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Китай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14" marR="1901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66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2354</TotalTime>
  <Words>2086</Words>
  <Application>Microsoft Office PowerPoint</Application>
  <PresentationFormat>Широкоэкранный</PresentationFormat>
  <Paragraphs>1043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SimSun</vt:lpstr>
      <vt:lpstr>Arial</vt:lpstr>
      <vt:lpstr>Calibri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User</cp:lastModifiedBy>
  <cp:revision>149</cp:revision>
  <dcterms:created xsi:type="dcterms:W3CDTF">2023-10-12T12:24:14Z</dcterms:created>
  <dcterms:modified xsi:type="dcterms:W3CDTF">2024-04-16T07:46:06Z</dcterms:modified>
</cp:coreProperties>
</file>