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 bookmarkIdSeed="2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7" r:id="rId2"/>
    <p:sldId id="258" r:id="rId3"/>
    <p:sldId id="275" r:id="rId4"/>
    <p:sldId id="276" r:id="rId5"/>
    <p:sldId id="277" r:id="rId6"/>
    <p:sldId id="278" r:id="rId7"/>
    <p:sldId id="279" r:id="rId8"/>
    <p:sldId id="280" r:id="rId9"/>
    <p:sldId id="281" r:id="rId10"/>
    <p:sldId id="282" r:id="rId11"/>
    <p:sldId id="283" r:id="rId12"/>
    <p:sldId id="274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3940" autoAdjust="0"/>
    <p:restoredTop sz="94711" autoAdjust="0"/>
  </p:normalViewPr>
  <p:slideViewPr>
    <p:cSldViewPr snapToGrid="0">
      <p:cViewPr varScale="1">
        <p:scale>
          <a:sx n="73" d="100"/>
          <a:sy n="73" d="100"/>
        </p:scale>
        <p:origin x="60" y="738"/>
      </p:cViewPr>
      <p:guideLst/>
    </p:cSldViewPr>
  </p:slideViewPr>
  <p:outlineViewPr>
    <p:cViewPr>
      <p:scale>
        <a:sx n="33" d="100"/>
        <a:sy n="33" d="100"/>
      </p:scale>
      <p:origin x="0" y="-1344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20" d="100"/>
        <a:sy n="12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6C1D42D-B6BC-4232-A51E-3359DAE08E1F}" type="datetimeFigureOut">
              <a:rPr lang="ru-RU" smtClean="0"/>
              <a:t>16.04.2024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AEF967-C6DB-4998-9148-619DB74AFE8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7352307"/>
      </p:ext>
    </p:extLst>
  </p:cSld>
  <p:clrMap bg1="lt1" tx1="dk1" bg2="lt2" tx2="dk2" accent1="accent1" accent2="accent2" accent3="accent3" accent4="accent4" accent5="accent5" accent6="accent6" hlink="hlink" folHlink="folHlink"/>
  <p:hf sldNum="0"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F9AD149-F771-436F-AB2A-BFB30EEC090D}" type="datetimeFigureOut">
              <a:rPr lang="ru-RU" smtClean="0"/>
              <a:t>16.04.2024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413B31-7F48-4AC7-8156-27FE6301723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7685073"/>
      </p:ext>
    </p:extLst>
  </p:cSld>
  <p:clrMap bg1="lt1" tx1="dk1" bg2="lt2" tx2="dk2" accent1="accent1" accent2="accent2" accent3="accent3" accent4="accent4" accent5="accent5" accent6="accent6" hlink="hlink" folHlink="folHlink"/>
  <p:hf sldNum="0" hd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4048270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371132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019276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3696423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641495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9032069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6111755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9319833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5594476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34705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8B5C07-5B7A-453D-84B2-B58CDC2DF2BF}" type="datetime1">
              <a:rPr lang="en-US" smtClean="0"/>
              <a:t>4/16/2024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B54D7-5D1E-40BC-B339-19CB3328C549}" type="datetime1">
              <a:rPr lang="en-US" smtClean="0"/>
              <a:t>4/16/2024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ECC87B-5BE4-4B6E-B68E-6FE772FB0A14}" type="datetime1">
              <a:rPr lang="en-US" smtClean="0"/>
              <a:t>4/16/2024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B9196-3464-4823-95AA-DADEB495BD8F}" type="datetime1">
              <a:rPr lang="en-US" smtClean="0"/>
              <a:t>4/16/2024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B76CB1-C295-431D-9131-6949820F3F63}" type="datetime1">
              <a:rPr lang="en-US" smtClean="0"/>
              <a:t>4/16/2024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732B9-B952-46CF-B4EF-AA01EB58B856}" type="datetime1">
              <a:rPr lang="en-US" smtClean="0"/>
              <a:t>4/16/2024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55A55-4B34-48B2-9AB6-8ABC3DF061AB}" type="datetime1">
              <a:rPr lang="en-US" smtClean="0"/>
              <a:t>4/16/2024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646E2F-AF9C-49C0-AC25-2A7F471AD19D}" type="datetime1">
              <a:rPr lang="en-US" smtClean="0"/>
              <a:t>4/16/2024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EC801-9918-4EE8-8391-76E88DC59317}" type="datetime1">
              <a:rPr lang="en-US" smtClean="0"/>
              <a:t>4/16/2024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8BE0C-E4BA-4066-BC70-D989D4B1E7BE}" type="datetime1">
              <a:rPr lang="en-US" smtClean="0"/>
              <a:t>4/16/2024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0C47E-819F-4253-8551-CED85ABA97CE}" type="datetime1">
              <a:rPr lang="en-US" smtClean="0"/>
              <a:t>4/16/2024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503C0-6077-4DF2-9920-8730BB2EF517}" type="datetime1">
              <a:rPr lang="en-US" smtClean="0"/>
              <a:t>4/16/2024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5C543-8450-4A78-8D55-1305F9D072DF}" type="datetime1">
              <a:rPr lang="en-US" smtClean="0"/>
              <a:t>4/16/2024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8B80A6-06E5-48E6-AA7A-7DEAB861E895}" type="datetime1">
              <a:rPr lang="en-US" smtClean="0"/>
              <a:t>4/16/2024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B974F-B710-453F-804E-EF5110952399}" type="datetime1">
              <a:rPr lang="en-US" smtClean="0"/>
              <a:t>4/16/2024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31B44-FEDF-4B14-A11E-290222909287}" type="datetime1">
              <a:rPr lang="en-US" smtClean="0"/>
              <a:t>4/16/2024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22E51-7558-4AEC-89C5-94E8162FC413}" type="datetime1">
              <a:rPr lang="en-US" smtClean="0"/>
              <a:t>4/16/2024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29F79A06-AB48-4FEF-AC42-B20899828CBB}" type="datetime1">
              <a:rPr lang="en-US" smtClean="0"/>
              <a:t>4/16/2024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431074" y="322217"/>
            <a:ext cx="11299369" cy="62016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ru-RU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Лекция 5</a:t>
            </a:r>
          </a:p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ru-RU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Основы методики самостоятельных занятий</a:t>
            </a:r>
          </a:p>
          <a:p>
            <a:pPr indent="450215" algn="just">
              <a:spcBef>
                <a:spcPts val="600"/>
              </a:spcBef>
              <a:spcAft>
                <a:spcPts val="600"/>
              </a:spcAft>
            </a:pPr>
            <a:r>
              <a:rPr lang="ru-RU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План</a:t>
            </a:r>
            <a:endParaRPr lang="ru-RU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Задачи и формы самостоятельных занятий, методика их применения.</a:t>
            </a:r>
          </a:p>
          <a:p>
            <a:pPr marL="342900" lvl="0" indent="-342900" algn="just">
              <a:spcAft>
                <a:spcPts val="0"/>
              </a:spcAft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Оптимальная интенсивность нагрузки по ЧСС.</a:t>
            </a:r>
          </a:p>
          <a:p>
            <a:pPr marL="342900" lvl="0" indent="-342900" algn="just">
              <a:spcAft>
                <a:spcPts val="0"/>
              </a:spcAft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Содержание самостоятельных занятий физическими упражнениями.</a:t>
            </a:r>
          </a:p>
          <a:p>
            <a:pPr marL="342900" lvl="0" indent="-342900" algn="just">
              <a:spcAft>
                <a:spcPts val="0"/>
              </a:spcAft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Современные оздоровительные системы.</a:t>
            </a:r>
          </a:p>
          <a:p>
            <a:pPr marL="342900" lvl="0" indent="-342900" algn="just">
              <a:spcAft>
                <a:spcPts val="0"/>
              </a:spcAft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Составление индивидуальных комплексов упражнений.</a:t>
            </a:r>
          </a:p>
          <a:p>
            <a:pPr marL="342900" lvl="0" indent="-342900" algn="just">
              <a:spcAft>
                <a:spcPts val="0"/>
              </a:spcAft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Особенности занятий женщин</a:t>
            </a: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lvl="0" algn="just">
              <a:spcAft>
                <a:spcPts val="0"/>
              </a:spcAft>
            </a:pPr>
            <a:endParaRPr lang="ru-RU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Цель лекции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создать представление о методике и организации самостоятельных занятий.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Задачи: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Охарактеризовать сущность самостоятельных занятий физическими упражнениями.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Рассмотреть показатель частоты сердечных сокращений (ЧСС) как критерий оценки воздействия физической нагрузки на организм занимающегося. 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Раскрыть содержание самостоятельных занятий физическими упражнениями.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Рассмотреть современные оздоровительные системы.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5. Изучить выбор видов физических упражнений и особенности их применения при самостоятельных занятиях.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6. Выявить особенности занятий женщин.</a:t>
            </a:r>
            <a:endParaRPr lang="ru-RU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9328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0" y="0"/>
            <a:ext cx="120777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tabLst>
                <a:tab pos="630555" algn="l"/>
              </a:tabLst>
            </a:pPr>
            <a:r>
              <a:rPr lang="be-BY" sz="2800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5</a:t>
            </a:r>
            <a:r>
              <a:rPr lang="ru-RU" sz="2800" b="1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.5</a:t>
            </a:r>
            <a:r>
              <a:rPr lang="be-BY" sz="2800" b="1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ru-RU" sz="2800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Составление индивидуальных комплексов упражнений</a:t>
            </a:r>
            <a:endParaRPr lang="ru-RU" sz="2800" b="1" i="1" dirty="0"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248194" y="1138534"/>
            <a:ext cx="11829505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/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Чтобы 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физкультурные занятия оказывали только положительное влияние на организм, необходимо соблюдать ряд методических </a:t>
            </a: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правил.</a:t>
            </a:r>
          </a:p>
          <a:p>
            <a:pPr indent="457200" algn="just"/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Постепенность 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наращивания интенсивности и длительности нагрузок.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При низкой исходной тренированности добавления должны составлять 3–5% в день по отношению к достигнутому уровню, а после достижения высоких результатов – меньше.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Также рекомендуется:</a:t>
            </a:r>
          </a:p>
          <a:p>
            <a:pPr marL="285750" lvl="0" indent="-285750" algn="just">
              <a:buFont typeface="Wingdings" panose="05000000000000000000" pitchFamily="2" charset="2"/>
              <a:buChar char="ü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увеличивать частоту, продолжительность и плотность занятий (например, плотность с 45–50% по мере приспособления организма к физическим нагрузкам может достигать до 70–75% общего времени занятий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pPr marL="285750" lvl="0" indent="-285750" algn="just">
              <a:buFont typeface="Wingdings" panose="05000000000000000000" pitchFamily="2" charset="2"/>
              <a:buChar char="ü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увеличивать интенсивность занятий, темп, в котором выполняются физические упражнения;</a:t>
            </a:r>
          </a:p>
          <a:p>
            <a:pPr marL="285750" lvl="0" indent="-285750" algn="just">
              <a:buFont typeface="Wingdings" panose="05000000000000000000" pitchFamily="2" charset="2"/>
              <a:buChar char="ü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постепенно расширять средства, используемые на тренировке, чтобы оказать воздействие на различные мышечные группы, на все суставы и внутренние органы;</a:t>
            </a:r>
          </a:p>
          <a:p>
            <a:pPr marL="285750" lvl="0" indent="-285750" algn="just">
              <a:buFont typeface="Wingdings" panose="05000000000000000000" pitchFamily="2" charset="2"/>
              <a:buChar char="ü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увеличивать сложность и амплитуду движений;</a:t>
            </a:r>
          </a:p>
          <a:p>
            <a:pPr marL="285750" lvl="0" indent="-285750" algn="just">
              <a:buFont typeface="Wingdings" panose="05000000000000000000" pitchFamily="2" charset="2"/>
              <a:buChar char="ü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варьировать построение занятий (увеличить или уменьшить разминку, основную и заключительную части занятий).</a:t>
            </a:r>
          </a:p>
          <a:p>
            <a:pPr lvl="0" indent="457200" algn="just"/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Разнообразие 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применяемых средств.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Для качественного разнообразия физических нагрузок достаточно всего 7–12 упражнений, но существенно отличающихся друг от друга. Эффективными средствами разносторонней тренировки, включающими в работу большое количество мышц, как уже отмечалось, являются бег, ходьба на лыжах, плавание, ритмическая гимнастика и др.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indent="457200" algn="just"/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Систематичность занятий.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Систематические занятия физическими упражнениями оказывают благотворное влияние почти на все органы и системы организма при соответствующем соблюдении рекомендаций по контролю за интенсивностью нагрузки по ЧСС.</a:t>
            </a:r>
          </a:p>
          <a:p>
            <a:pPr indent="457200" algn="just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945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0" y="0"/>
            <a:ext cx="120777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be-BY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5.6. </a:t>
            </a:r>
            <a:r>
              <a:rPr lang="ru-RU" sz="2800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Особенности занятий женщин</a:t>
            </a:r>
            <a:endParaRPr lang="ru-RU" sz="28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214720" y="660069"/>
            <a:ext cx="11648259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Организм женщины, в отличие от мужского, имеет анатомо-физиологические особенности: менее прочное строение костей, меньшее общее развитие мускулатуры, более широкий тазовый пояс и более мощная мускулатура тазового дна. От развития мышц брюшного пресса, спины и тазового дна зависит нормальное положение внутренних органов и здоровье женщины. Ряд характерных для организма женщины особенностей имеется и в деятельности сердечно-сосудистой, дыхательной, нервной и других систем. Такая особенность женского организма выражается более продолжительным периодом его восстановления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после физической нагрузки, а также более быстрой потерей состояния тренированности при прекращении тренировок.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Необходимо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исключать случаи форсирования тренировки для того, чтобы быстро достичь высоких результатов. Разминку следует проводить еще более тщательно и более продолжительно, чем при занятиях мужчин. Даже для хорошо физически подготовленных студенток рекомендуется исключить упражнения, вызывающие повышение внутрибрюшного давления и затрудняющие деятельность органов брюшной полости и малого таза. К таким упражнениям относятся прыжки, поднимание больших тяжестей и другие, сопровождающиеся задержкой дыхания 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натуживанием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Для занимающихся женского пола полезны упражнения в положении сидя, и лежа на спине с подниманием, отведением, приведением и круговыми движениями ног, с подниманием ног и таза до положения «березка», различного рода приседания.</a:t>
            </a:r>
          </a:p>
          <a:p>
            <a:pPr indent="457200" algn="just"/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Женщинам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 занятиях физическими упражнениями и спортом следует осуществлять самоконтроль за состоянием организма. Необходимо наблюдать за влиянием занятий физическими упражнениями и спортом на течение овариально-менструального цикла и характер его изменения. Во время менструаций следует снизить объем и интенсивность физической нагрузки, а также рекомендуются занятия аэробной направленности (ходьба, бег в медленном темпе и т.д.). Во всех случаях неблагоприятных отклонений (головокружение, тошнота, повышенное артериальное давление и т.п.) необходимо обращаться к врачу.</a:t>
            </a:r>
            <a:endParaRPr lang="ru-RU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624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95943" y="1558189"/>
            <a:ext cx="11560629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ctr">
              <a:spcAft>
                <a:spcPts val="0"/>
              </a:spcAft>
            </a:pPr>
            <a:r>
              <a:rPr lang="ru-RU" sz="40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СПАСИБО ЗА ВНИМАНИЕ</a:t>
            </a:r>
            <a:endParaRPr lang="ru-RU" sz="40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80920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0777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tabLst>
                <a:tab pos="630555" algn="l"/>
              </a:tabLst>
            </a:pPr>
            <a:r>
              <a:rPr lang="be-BY" sz="2800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5</a:t>
            </a:r>
            <a:r>
              <a:rPr lang="ru-RU" sz="2800" b="1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.1</a:t>
            </a:r>
            <a:r>
              <a:rPr lang="be-BY" sz="2800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ru-RU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Задачи и формы самостоятельных занятий, методика их применения</a:t>
            </a:r>
          </a:p>
          <a:p>
            <a:pPr lvl="0" algn="r">
              <a:spcAft>
                <a:spcPts val="0"/>
              </a:spcAft>
              <a:tabLst>
                <a:tab pos="630555" algn="l"/>
              </a:tabLst>
            </a:pPr>
            <a:endParaRPr lang="ru-RU" sz="2800" b="1" i="1" dirty="0"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97724" y="842390"/>
            <a:ext cx="11482251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/>
            <a:r>
              <a:rPr lang="ru-RU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Самостоятельные занятия</a:t>
            </a: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физической культурой способствуют лучшему усвоению учебного материала, позволяют увеличить общее время занятий физическими упражнениями, ускоряют процесс физического совершенствования. Физические упражнения в режиме дня направлены на укрепление здоровья, повышение умственной и физической </a:t>
            </a: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работоспособности.</a:t>
            </a:r>
          </a:p>
          <a:p>
            <a:pPr indent="457200" algn="just"/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Самостоятельные занятия могут проводиться практически в любых условиях, в разное время и включать задания преподавателя, тренера, инструктора или проводиться по самостоятельно составленной программе, индивидуальному плану. </a:t>
            </a:r>
            <a:endParaRPr lang="ru-RU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7200" algn="just"/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Цель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задачи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самостоятельных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занятий,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направленны на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marL="285750" lvl="0" indent="-285750" algn="just">
              <a:buFont typeface="Wingdings" panose="05000000000000000000" pitchFamily="2" charset="2"/>
              <a:buChar char="ü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сохранение и укрепление здоровья; </a:t>
            </a:r>
          </a:p>
          <a:p>
            <a:pPr marL="285750" lvl="0" indent="-285750" algn="just">
              <a:buFont typeface="Wingdings" panose="05000000000000000000" pitchFamily="2" charset="2"/>
              <a:buChar char="ü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поддержание высокого уровня физической и умственной работоспособности;</a:t>
            </a:r>
          </a:p>
          <a:p>
            <a:pPr marL="285750" lvl="0" indent="-285750" algn="just">
              <a:buFont typeface="Wingdings" panose="05000000000000000000" pitchFamily="2" charset="2"/>
              <a:buChar char="ü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полезное проведение времени с целью активного отдыха;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lvl="0" indent="-285750" algn="just">
              <a:buFont typeface="Wingdings" panose="05000000000000000000" pitchFamily="2" charset="2"/>
              <a:buChar char="ü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воспитание личностных качеств; </a:t>
            </a:r>
          </a:p>
          <a:p>
            <a:pPr marL="285750" lvl="0" indent="-285750" algn="just">
              <a:buFont typeface="Wingdings" panose="05000000000000000000" pitchFamily="2" charset="2"/>
              <a:buChar char="ü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повышение уровня физического развития и физической подготовленности; </a:t>
            </a:r>
          </a:p>
          <a:p>
            <a:pPr marL="285750" lvl="0" indent="-285750" algn="just">
              <a:buFont typeface="Wingdings" panose="05000000000000000000" pitchFamily="2" charset="2"/>
              <a:buChar char="ü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освоение физкультурных умений и навыков;</a:t>
            </a:r>
          </a:p>
          <a:p>
            <a:pPr marL="285750" lvl="0" indent="-285750" algn="just">
              <a:buFont typeface="Wingdings" panose="05000000000000000000" pitchFamily="2" charset="2"/>
              <a:buChar char="ü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достижение спортивных результатов и др. </a:t>
            </a:r>
          </a:p>
          <a:p>
            <a:r>
              <a:rPr lang="ru-RU" b="1" i="1" dirty="0" smtClean="0"/>
              <a:t>	</a:t>
            </a:r>
          </a:p>
          <a:p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Организационные 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формы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самостоятельных занятий физическими упражнениями и спортом в зависимости от целей и задач обычно сводятся к следующим: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ежедневная утренняя гигиеническая гимнастика;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упражнения в течение дня (ежедневные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физкультпаузы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самостоятельные тренировочные занятия (не реже 3-х раз в неделю).</a:t>
            </a:r>
          </a:p>
          <a:p>
            <a:pPr lvl="0" algn="just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1462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0777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tabLst>
                <a:tab pos="630555" algn="l"/>
              </a:tabLst>
            </a:pPr>
            <a:r>
              <a:rPr lang="be-BY" sz="2800" b="1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5</a:t>
            </a:r>
            <a:r>
              <a:rPr lang="ru-RU" sz="2800" b="1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.1</a:t>
            </a:r>
            <a:r>
              <a:rPr lang="be-BY" sz="2800" b="1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ru-RU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Задачи и формы самостоятельных занятий, методика их применения</a:t>
            </a:r>
          </a:p>
          <a:p>
            <a:pPr lvl="0" algn="r">
              <a:spcAft>
                <a:spcPts val="0"/>
              </a:spcAft>
              <a:tabLst>
                <a:tab pos="630555" algn="l"/>
              </a:tabLst>
            </a:pPr>
            <a:endParaRPr lang="ru-RU" sz="2800" b="1" i="1" dirty="0"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52697" y="1260961"/>
            <a:ext cx="11633563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Самостоятельные тренировочные занятия рекомендуется проводить не реже 3-х раз в неделю по 1–1,5 часа во второй половине дня через 2,5–3 часа после приема пищи. Можно тренироваться и в другое время, но не раньше чем через 2 часа после приема пищи и не позднее, чем за час до приема пищи или до отхода ко сну. 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 рекомендуется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тренироваться 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утром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сразу после сна 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натощак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(в это время необходимо выполнять гигиеническую гимнастику). Тренировочные занятия должны носить 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комплексный характер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т.е. способствовать развитию всех физических качеств, а также укреплять здоровье и повышать общую работоспособность организма.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Структура 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самостоятельных тренировочных занятий включает в себя подготовительную, основную и заключительную части.</a:t>
            </a:r>
          </a:p>
          <a:p>
            <a:pPr indent="450215" algn="just"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 </a:t>
            </a:r>
            <a:r>
              <a:rPr lang="ru-RU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подготовительной части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(разминка) выполняются несложные общеразвивающие гимнастические упражнения на все группы мышц. Рекомендуется начинать с мелких групп мышц рук и плечевого пояса, затем переходить на более крупные мышцы туловища и заканчивать упражнениями для ног. Такие упражнения подготавливают организм к дальнейшей физической нагрузке. Обычно при этом применяются ходьба, бег, наклоны, приседания, выпады и множество других элементарных разогревающих упражнений. </a:t>
            </a:r>
          </a:p>
          <a:p>
            <a:pPr indent="450215" algn="just">
              <a:spcAft>
                <a:spcPts val="0"/>
              </a:spcAft>
            </a:pPr>
            <a:r>
              <a:rPr lang="ru-RU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Основная часть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– самая продолжительная в самостоятельной тренировке и обычно занимает около 70% от общего времени. Она может быть как простой, так и сложной. Простая тренировка состоит из одного вида деятельности, например, игра в баскетбол. Сложная тренировка включает выполнение разнообразных упражнений. </a:t>
            </a:r>
          </a:p>
          <a:p>
            <a:pPr indent="450215" algn="just"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 </a:t>
            </a:r>
            <a:r>
              <a:rPr lang="ru-RU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заключительной части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тренировки (заминка) организм приводится в равновесие с расслаблением мышц. Обычно для этого используют медленный бег, ходьбу, упражнения на расслабление и дыхание. </a:t>
            </a:r>
            <a:endParaRPr lang="ru-RU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8072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077700" cy="8002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tabLst>
                <a:tab pos="630555" algn="l"/>
              </a:tabLst>
            </a:pPr>
            <a:r>
              <a:rPr lang="be-BY" sz="2800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5</a:t>
            </a:r>
            <a:r>
              <a:rPr lang="ru-RU" sz="2800" b="1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r>
              <a:rPr lang="en-US" sz="2800" b="1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be-BY" sz="2800" b="1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ru-RU" sz="2800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Оптимальная интенсивность нагрузки по ЧСС</a:t>
            </a:r>
            <a:endParaRPr lang="ru-RU" sz="28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r">
              <a:spcAft>
                <a:spcPts val="0"/>
              </a:spcAft>
              <a:tabLst>
                <a:tab pos="630555" algn="l"/>
              </a:tabLst>
            </a:pPr>
            <a:endParaRPr lang="ru-RU" b="1" i="1" dirty="0"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87135" y="1312537"/>
            <a:ext cx="11103429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Величина и динамика ЧСС при выполнении физических упражнений позволяет частично сформировать представление об уровне нагрузки, которую выполняет занимающийся в процессе тренировки. Поэтому в ходе тренировок необходимо контролировать ЧСС. Такой подход актуален не только для профессиональных спортсменов, но и для любительских занятий физической культурой и спортом, включая фитнес, утренние пробежки, тренировки в домашних условиях т. д.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определения адекватности нагрузки, которую получает организм занимающегося; для того, чтобы тренировочный процесс не создавал риска для организма и оказывал на него благотворное воздействие, необходимо учитывать норму частоты пульса после разных физических нагрузок и придерживаться безопасных зон нагрузки – 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пульсовых зон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indent="457200"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Показатели зон зависят от 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максимального пульса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(ЧСС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max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– наибольшего числа сокращений сердца за минуту на пределе возможностей организма под действием нагрузки. Каждому человеку необходимо рассчитывать пульсовые зоны под свои показатели, поскольку эта величина индивидуальная.</a:t>
            </a:r>
          </a:p>
          <a:p>
            <a:pPr indent="457200"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Рассчитать ЧСС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max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можно несколькими способами.</a:t>
            </a:r>
          </a:p>
          <a:p>
            <a:pPr algn="ctr" fontAlgn="base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Наиболее простой, но менее точный способ, когда используется формула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fontAlgn="base"/>
            <a:endParaRPr lang="ru-RU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fontAlgn="base"/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220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возраст=ЧСС </a:t>
            </a:r>
            <a:r>
              <a:rPr lang="ru-RU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max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8624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0" y="0"/>
            <a:ext cx="12077700" cy="8002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tabLst>
                <a:tab pos="630555" algn="l"/>
              </a:tabLst>
            </a:pPr>
            <a:r>
              <a:rPr lang="be-BY" sz="2800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5</a:t>
            </a:r>
            <a:r>
              <a:rPr lang="ru-RU" sz="2800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r>
              <a:rPr lang="en-US" sz="2800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be-BY" sz="2800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ru-RU" sz="2800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Оптимальная интенсивность нагрузки по ЧСС</a:t>
            </a:r>
            <a:endParaRPr lang="ru-RU" sz="28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r">
              <a:spcAft>
                <a:spcPts val="0"/>
              </a:spcAft>
              <a:tabLst>
                <a:tab pos="630555" algn="l"/>
              </a:tabLst>
            </a:pPr>
            <a:endParaRPr lang="ru-RU" b="1" i="1" dirty="0"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91440" y="1534606"/>
            <a:ext cx="11894820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457200" algn="just">
              <a:spcAft>
                <a:spcPts val="0"/>
              </a:spcAft>
              <a:buFont typeface="+mj-lt"/>
              <a:buAutoNum type="arabicPeriod"/>
              <a:tabLst>
                <a:tab pos="630555" algn="l"/>
              </a:tabLst>
            </a:pPr>
            <a:r>
              <a:rPr lang="ru-RU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Оздоровительная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(</a:t>
            </a:r>
            <a:r>
              <a:rPr lang="ru-RU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восстановительная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терапевтическая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). Пульс в данной зоне равен 50–60% от ЧСС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max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Эта пульсовая зона подходит для:</a:t>
            </a:r>
          </a:p>
          <a:p>
            <a:pPr marL="342900" lvl="0" indent="457200" algn="just">
              <a:spcAft>
                <a:spcPts val="0"/>
              </a:spcAft>
              <a:buFont typeface="Wingdings" panose="05000000000000000000" pitchFamily="2" charset="2"/>
              <a:buChar char=""/>
              <a:tabLst>
                <a:tab pos="630555" algn="l"/>
              </a:tabLs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выполнения разминки и заминки или восстановительных тренировок;</a:t>
            </a:r>
          </a:p>
          <a:p>
            <a:pPr marL="342900" lvl="0" indent="457200" algn="just">
              <a:spcAft>
                <a:spcPts val="0"/>
              </a:spcAft>
              <a:buFont typeface="Wingdings" panose="05000000000000000000" pitchFamily="2" charset="2"/>
              <a:buChar char=""/>
              <a:tabLst>
                <a:tab pos="630555" algn="l"/>
              </a:tabLs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улучшения физической подготовки;</a:t>
            </a:r>
          </a:p>
          <a:p>
            <a:pPr marL="342900" lvl="0" indent="457200" algn="just">
              <a:spcAft>
                <a:spcPts val="0"/>
              </a:spcAft>
              <a:buFont typeface="Wingdings" panose="05000000000000000000" pitchFamily="2" charset="2"/>
              <a:buChar char=""/>
              <a:tabLst>
                <a:tab pos="630555" algn="l"/>
              </a:tabLs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тренировки сердечной мышцы без риска ее перегрузки;</a:t>
            </a:r>
          </a:p>
          <a:p>
            <a:pPr marL="342900" lvl="0" indent="457200" algn="just">
              <a:spcAft>
                <a:spcPts val="0"/>
              </a:spcAft>
              <a:buFont typeface="Wingdings" panose="05000000000000000000" pitchFamily="2" charset="2"/>
              <a:buChar char=""/>
              <a:tabLst>
                <a:tab pos="630555" algn="l"/>
              </a:tabLs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тренировки общей выносливости.</a:t>
            </a:r>
          </a:p>
          <a:p>
            <a:pPr indent="457200" algn="just">
              <a:tabLst>
                <a:tab pos="630555" algn="l"/>
              </a:tabLst>
            </a:pPr>
            <a:r>
              <a:rPr lang="ru-RU" i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2. Лёгкая</a:t>
            </a: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(</a:t>
            </a:r>
            <a:r>
              <a:rPr lang="ru-RU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низкая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фитнес-зона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). Пульс в этой зоне – 60–70% от ЧСС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max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Она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актуальна для людей, которые тренируются регулярно, но без слишком интенсивных нагрузок. </a:t>
            </a:r>
            <a:endParaRPr lang="ru-RU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57200" algn="just">
              <a:tabLst>
                <a:tab pos="630555" algn="l"/>
              </a:tabLst>
            </a:pP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Такой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уровень интенсивности:</a:t>
            </a:r>
          </a:p>
          <a:p>
            <a:pPr marL="342900" lvl="0" indent="457200" algn="just">
              <a:spcAft>
                <a:spcPts val="0"/>
              </a:spcAft>
              <a:buFont typeface="Wingdings" panose="05000000000000000000" pitchFamily="2" charset="2"/>
              <a:buChar char=""/>
              <a:tabLst>
                <a:tab pos="630555" algn="l"/>
              </a:tabLst>
            </a:pP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развивает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аэробную выносливость;</a:t>
            </a:r>
          </a:p>
          <a:p>
            <a:pPr marL="342900" lvl="0" indent="457200" algn="just">
              <a:spcAft>
                <a:spcPts val="0"/>
              </a:spcAft>
              <a:buFont typeface="Wingdings" panose="05000000000000000000" pitchFamily="2" charset="2"/>
              <a:buChar char=""/>
              <a:tabLst>
                <a:tab pos="630555" algn="l"/>
              </a:tabLs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содействует снижению массы тела за счет подкожно-жировой клетчатки;</a:t>
            </a:r>
          </a:p>
          <a:p>
            <a:pPr marL="342900" lvl="0" indent="457200" algn="just">
              <a:spcAft>
                <a:spcPts val="0"/>
              </a:spcAft>
              <a:buFont typeface="Wingdings" panose="05000000000000000000" pitchFamily="2" charset="2"/>
              <a:buChar char=""/>
              <a:tabLst>
                <a:tab pos="630555" algn="l"/>
              </a:tabLs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способствует наращиванию объема мышечных волокон;</a:t>
            </a:r>
          </a:p>
          <a:p>
            <a:pPr marL="342900" lvl="0" indent="457200" algn="just">
              <a:spcAft>
                <a:spcPts val="0"/>
              </a:spcAft>
              <a:buFont typeface="Wingdings" panose="05000000000000000000" pitchFamily="2" charset="2"/>
              <a:buChar char=""/>
              <a:tabLst>
                <a:tab pos="630555" algn="l"/>
              </a:tabLs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влияет на увеличение плотности капилляров;</a:t>
            </a:r>
          </a:p>
          <a:p>
            <a:pPr marL="342900" lvl="0" indent="457200" algn="just">
              <a:spcAft>
                <a:spcPts val="0"/>
              </a:spcAft>
              <a:buFont typeface="Wingdings" panose="05000000000000000000" pitchFamily="2" charset="2"/>
              <a:buChar char=""/>
              <a:tabLst>
                <a:tab pos="630555" algn="l"/>
              </a:tabLs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приводит к росту общего объема сжигаемых калорий в сравнении с предшествующей зоной;</a:t>
            </a:r>
          </a:p>
          <a:p>
            <a:pPr marL="342900" lvl="0" indent="457200" algn="just">
              <a:spcAft>
                <a:spcPts val="0"/>
              </a:spcAft>
              <a:buFont typeface="Wingdings" panose="05000000000000000000" pitchFamily="2" charset="2"/>
              <a:buChar char=""/>
              <a:tabLst>
                <a:tab pos="630555" algn="l"/>
              </a:tabLs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способствуют улучшению состояния сердца, сосудов, системы дыхания</a:t>
            </a: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4605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0" y="0"/>
            <a:ext cx="1207770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tabLst>
                <a:tab pos="630555" algn="l"/>
              </a:tabLst>
            </a:pPr>
            <a:r>
              <a:rPr lang="be-BY" sz="2400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5</a:t>
            </a:r>
            <a:r>
              <a:rPr lang="ru-RU" sz="2400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r>
              <a:rPr lang="en-US" sz="2400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be-BY" sz="2400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ru-RU" sz="2400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Оптимальная интенсивность нагрузки по ЧСС</a:t>
            </a:r>
            <a:endParaRPr lang="ru-RU" sz="24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r">
              <a:spcAft>
                <a:spcPts val="0"/>
              </a:spcAft>
              <a:tabLst>
                <a:tab pos="630555" algn="l"/>
              </a:tabLst>
            </a:pPr>
            <a:endParaRPr lang="ru-RU" b="1" i="1" dirty="0"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0" y="394692"/>
            <a:ext cx="12077699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457200" algn="just">
              <a:spcAft>
                <a:spcPts val="0"/>
              </a:spcAft>
              <a:tabLst>
                <a:tab pos="630555" algn="l"/>
              </a:tabLst>
            </a:pPr>
            <a:r>
              <a:rPr lang="ru-RU" i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3. Умеренная</a:t>
            </a: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(</a:t>
            </a:r>
            <a:r>
              <a:rPr lang="ru-RU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аэробная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зона силовой выносливости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). Пульс в такой зоне 70–80% от максимального уровня. В аэробной зоне</a:t>
            </a:r>
            <a:r>
              <a:rPr lang="ru-RU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энергия в организме вырабатывается при достаточном притоке кислорода с помощью окислительных реакций. </a:t>
            </a:r>
          </a:p>
          <a:p>
            <a:pPr indent="457200" algn="just">
              <a:spcAft>
                <a:spcPts val="0"/>
              </a:spcAft>
              <a:tabLst>
                <a:tab pos="630555" algn="l"/>
              </a:tabLs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Работа в данной зоне:</a:t>
            </a:r>
          </a:p>
          <a:p>
            <a:pPr marL="342900" lvl="0" indent="457200" algn="just">
              <a:spcAft>
                <a:spcPts val="0"/>
              </a:spcAft>
              <a:buFont typeface="Wingdings" panose="05000000000000000000" pitchFamily="2" charset="2"/>
              <a:buChar char=""/>
              <a:tabLst>
                <a:tab pos="630555" algn="l"/>
              </a:tabLs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стимулирует развитие мелких капилляров в мышцах, что позволяет более эффективно доставлять к </a:t>
            </a: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мышечной ткани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кислород;</a:t>
            </a:r>
          </a:p>
          <a:p>
            <a:pPr marL="342900" lvl="0" indent="457200" algn="just">
              <a:spcAft>
                <a:spcPts val="0"/>
              </a:spcAft>
              <a:buFont typeface="Wingdings" panose="05000000000000000000" pitchFamily="2" charset="2"/>
              <a:buChar char=""/>
              <a:tabLst>
                <a:tab pos="630555" algn="l"/>
              </a:tabLs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способствует увеличению объема легких;</a:t>
            </a:r>
          </a:p>
          <a:p>
            <a:pPr marL="342900" lvl="0" indent="457200" algn="just">
              <a:spcAft>
                <a:spcPts val="0"/>
              </a:spcAft>
              <a:buFont typeface="Wingdings" panose="05000000000000000000" pitchFamily="2" charset="2"/>
              <a:buChar char=""/>
              <a:tabLst>
                <a:tab pos="630555" algn="l"/>
              </a:tabLs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улучшает состояние органов дыхания;</a:t>
            </a:r>
          </a:p>
          <a:p>
            <a:pPr marL="342900" lvl="0" indent="457200" algn="just">
              <a:spcAft>
                <a:spcPts val="0"/>
              </a:spcAft>
              <a:buFont typeface="Wingdings" panose="05000000000000000000" pitchFamily="2" charset="2"/>
              <a:buChar char=""/>
              <a:tabLst>
                <a:tab pos="630555" algn="l"/>
              </a:tabLs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обеспечивает увеличение размера сердца и его силы;</a:t>
            </a:r>
          </a:p>
          <a:p>
            <a:pPr marL="342900" lvl="0" indent="457200" algn="just">
              <a:spcAft>
                <a:spcPts val="0"/>
              </a:spcAft>
              <a:buFont typeface="Wingdings" panose="05000000000000000000" pitchFamily="2" charset="2"/>
              <a:buChar char=""/>
              <a:tabLst>
                <a:tab pos="630555" algn="l"/>
              </a:tabLs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повышает эффективность кровообращения.</a:t>
            </a:r>
          </a:p>
          <a:p>
            <a:pPr lvl="0" indent="457200" algn="just">
              <a:tabLst>
                <a:tab pos="630555" algn="l"/>
              </a:tabLst>
            </a:pPr>
            <a:r>
              <a:rPr lang="ru-RU" i="1" dirty="0" smtClean="0">
                <a:solidFill>
                  <a:prstClr val="white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4. Зона </a:t>
            </a:r>
            <a:r>
              <a:rPr lang="ru-RU" i="1" dirty="0">
                <a:solidFill>
                  <a:prstClr val="white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тяжёлой нагрузки</a:t>
            </a:r>
            <a:r>
              <a:rPr lang="ru-RU" dirty="0">
                <a:solidFill>
                  <a:prstClr val="white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(</a:t>
            </a:r>
            <a:r>
              <a:rPr lang="ru-RU" i="1" dirty="0">
                <a:solidFill>
                  <a:prstClr val="white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анаэробная зона</a:t>
            </a:r>
            <a:r>
              <a:rPr lang="ru-RU" dirty="0">
                <a:solidFill>
                  <a:prstClr val="white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). Для этой зоны характерен пульс 80–90% от ЧСС </a:t>
            </a:r>
            <a:r>
              <a:rPr lang="ru-RU" dirty="0" err="1">
                <a:solidFill>
                  <a:prstClr val="white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max</a:t>
            </a:r>
            <a:r>
              <a:rPr lang="ru-RU" dirty="0">
                <a:solidFill>
                  <a:prstClr val="white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Анаэробные тренировки рекомендуют опытным спортсменам, которые тренируются давно и регулярно. </a:t>
            </a:r>
          </a:p>
          <a:p>
            <a:pPr lvl="0" indent="457200" algn="just"/>
            <a:r>
              <a:rPr lang="ru-RU" dirty="0">
                <a:solidFill>
                  <a:prstClr val="white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При данном режиме тренировок:</a:t>
            </a:r>
          </a:p>
          <a:p>
            <a:pPr marL="342900" lvl="0" indent="457200" algn="just">
              <a:buSzPts val="1000"/>
              <a:buFont typeface="Wingdings" panose="05000000000000000000" pitchFamily="2" charset="2"/>
              <a:buChar char=""/>
              <a:tabLst>
                <a:tab pos="457200" algn="l"/>
              </a:tabLst>
            </a:pPr>
            <a:r>
              <a:rPr lang="ru-RU" dirty="0">
                <a:solidFill>
                  <a:prstClr val="white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значительно улучшается спортивная результативность;</a:t>
            </a:r>
          </a:p>
          <a:p>
            <a:pPr marL="342900" lvl="0" indent="457200" algn="just">
              <a:buSzPts val="1000"/>
              <a:buFont typeface="Wingdings" panose="05000000000000000000" pitchFamily="2" charset="2"/>
              <a:buChar char=""/>
              <a:tabLst>
                <a:tab pos="457200" algn="l"/>
              </a:tabLst>
            </a:pPr>
            <a:r>
              <a:rPr lang="ru-RU" dirty="0">
                <a:solidFill>
                  <a:prstClr val="white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возрастают показатели выносливости;</a:t>
            </a:r>
          </a:p>
          <a:p>
            <a:pPr marL="342900" lvl="0" indent="457200" algn="just">
              <a:buSzPts val="1000"/>
              <a:buFont typeface="Wingdings" panose="05000000000000000000" pitchFamily="2" charset="2"/>
              <a:buChar char=""/>
              <a:tabLst>
                <a:tab pos="457200" algn="l"/>
              </a:tabLst>
            </a:pPr>
            <a:r>
              <a:rPr lang="ru-RU" dirty="0">
                <a:solidFill>
                  <a:prstClr val="white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повышается максимальное потребление кислорода;</a:t>
            </a:r>
          </a:p>
          <a:p>
            <a:pPr marL="342900" lvl="0" indent="457200" algn="just">
              <a:buSzPts val="1000"/>
              <a:buFont typeface="Wingdings" panose="05000000000000000000" pitchFamily="2" charset="2"/>
              <a:buChar char=""/>
              <a:tabLst>
                <a:tab pos="457200" algn="l"/>
              </a:tabLst>
            </a:pPr>
            <a:r>
              <a:rPr lang="ru-RU" dirty="0">
                <a:solidFill>
                  <a:prstClr val="white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быстро появляется усталость в мышцах из-за молочной кислоты.</a:t>
            </a:r>
          </a:p>
          <a:p>
            <a:pPr indent="457200" algn="just">
              <a:tabLst>
                <a:tab pos="630555" algn="l"/>
              </a:tabLst>
            </a:pPr>
            <a:r>
              <a:rPr lang="ru-RU" i="1" dirty="0" smtClean="0">
                <a:solidFill>
                  <a:prstClr val="white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5. Максимальная </a:t>
            </a:r>
            <a:r>
              <a:rPr lang="ru-RU" i="1" dirty="0">
                <a:solidFill>
                  <a:prstClr val="white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зона</a:t>
            </a:r>
            <a:r>
              <a:rPr lang="ru-RU" dirty="0">
                <a:solidFill>
                  <a:prstClr val="white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(</a:t>
            </a:r>
            <a:r>
              <a:rPr lang="ru-RU" i="1" dirty="0">
                <a:solidFill>
                  <a:prstClr val="white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предельная нагрузка</a:t>
            </a:r>
            <a:r>
              <a:rPr lang="ru-RU" dirty="0">
                <a:solidFill>
                  <a:prstClr val="white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). Пульс в максимальной зоне варьируется от 90% до 100% ЧСС </a:t>
            </a:r>
            <a:r>
              <a:rPr lang="ru-RU" dirty="0" err="1">
                <a:solidFill>
                  <a:prstClr val="white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max</a:t>
            </a:r>
            <a:r>
              <a:rPr lang="ru-RU" dirty="0">
                <a:solidFill>
                  <a:prstClr val="white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. Это зона для высокоинтенсивных интервальных тренировок</a:t>
            </a:r>
            <a:r>
              <a:rPr lang="ru-RU" dirty="0" smtClean="0">
                <a:solidFill>
                  <a:prstClr val="white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  <a:r>
              <a:rPr lang="ru-RU" dirty="0">
                <a:solidFill>
                  <a:prstClr val="white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Такие тренировки:</a:t>
            </a:r>
          </a:p>
          <a:p>
            <a:pPr marL="342900" lvl="0" indent="457200" algn="just">
              <a:buSzPts val="1000"/>
              <a:buFont typeface="Wingdings" panose="05000000000000000000" pitchFamily="2" charset="2"/>
              <a:buChar char=""/>
              <a:tabLst>
                <a:tab pos="457200" algn="l"/>
              </a:tabLst>
            </a:pPr>
            <a:r>
              <a:rPr lang="ru-RU" dirty="0" smtClean="0">
                <a:solidFill>
                  <a:prstClr val="white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развивают </a:t>
            </a:r>
            <a:r>
              <a:rPr lang="ru-RU" dirty="0">
                <a:solidFill>
                  <a:prstClr val="white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максимальное потребление кислорода и отодвигают анаэробный порог;</a:t>
            </a:r>
          </a:p>
          <a:p>
            <a:pPr marL="342900" lvl="0" indent="457200" algn="just">
              <a:buSzPts val="1000"/>
              <a:buFont typeface="Wingdings" panose="05000000000000000000" pitchFamily="2" charset="2"/>
              <a:buChar char=""/>
              <a:tabLst>
                <a:tab pos="457200" algn="l"/>
              </a:tabLst>
            </a:pPr>
            <a:r>
              <a:rPr lang="ru-RU" dirty="0">
                <a:solidFill>
                  <a:prstClr val="white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вырабатывают способность быстро восстанавливаться;</a:t>
            </a:r>
          </a:p>
          <a:p>
            <a:pPr marL="342900" lvl="0" indent="457200" algn="just">
              <a:buSzPts val="1000"/>
              <a:buFont typeface="Wingdings" panose="05000000000000000000" pitchFamily="2" charset="2"/>
              <a:buChar char=""/>
              <a:tabLst>
                <a:tab pos="457200" algn="l"/>
              </a:tabLst>
            </a:pPr>
            <a:r>
              <a:rPr lang="ru-RU" dirty="0">
                <a:solidFill>
                  <a:prstClr val="white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воздействуют на эффективность работы сосудов, сердца и системы дыхания;</a:t>
            </a:r>
          </a:p>
          <a:p>
            <a:pPr marL="342900" lvl="0" indent="457200" algn="just">
              <a:buSzPts val="1000"/>
              <a:buFont typeface="Wingdings" panose="05000000000000000000" pitchFamily="2" charset="2"/>
              <a:buChar char=""/>
              <a:tabLst>
                <a:tab pos="457200" algn="l"/>
              </a:tabLst>
            </a:pPr>
            <a:r>
              <a:rPr lang="ru-RU" dirty="0">
                <a:solidFill>
                  <a:prstClr val="white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способствуют быстрому накоплению молочной кислоты в крови.</a:t>
            </a:r>
          </a:p>
        </p:txBody>
      </p:sp>
    </p:spTree>
    <p:extLst>
      <p:ext uri="{BB962C8B-B14F-4D97-AF65-F5344CB8AC3E}">
        <p14:creationId xmlns:p14="http://schemas.microsoft.com/office/powerpoint/2010/main" val="2611267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0" y="0"/>
            <a:ext cx="120777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tabLst>
                <a:tab pos="630555" algn="l"/>
              </a:tabLst>
            </a:pPr>
            <a:r>
              <a:rPr lang="be-BY" sz="2800" b="1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5</a:t>
            </a:r>
            <a:r>
              <a:rPr lang="ru-RU" sz="2800" b="1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.3. Содержание самостоятельных занятий физическими упражнениями</a:t>
            </a:r>
            <a:endParaRPr lang="ru-RU" sz="2800" b="1" i="1" dirty="0"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95943" y="858742"/>
            <a:ext cx="11430000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/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Содержание самостоятельных занятий физическими упражнениями определяется индивидуальными особенностями занимающегося, уровнем его физической подготовленности. </a:t>
            </a:r>
            <a:endParaRPr lang="ru-RU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7200" algn="just"/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Ходьба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естественный вид движений, в котором участвует большинство мышц, связок, суставов. Ходьба улучшает обмен веществ в организме и активизирует деятельность сердечно-сосудистой и дыхательной систем.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/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Оздоровительный бег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также включает в себя простые, естественные движения. При занятиях оздоровительным бегом можно добиваться значительного улучшения функциональных возможностей организма.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/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Спортивные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подвижные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игры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имеют воспитательное, оздоровительное и образовательное значение. Их отличают разнообразная двигательная деятельность и положительные эмоции, они эффективно снимают чувство усталости, тонизируют нервную систему, повышают умственную и физическую работоспособность. Наиболее распространенными спортивными играми являются: волейбол, баскетбол, футбол, теннис.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/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Плавание.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Плавание оказывает положительное влияние на нервную, дыхательную, сердечно-сосудистую и пищеварительную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системы.</a:t>
            </a:r>
          </a:p>
          <a:p>
            <a:pPr indent="457200" algn="just"/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Атлетическая </a:t>
            </a:r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гимнастика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развивает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силу человека, вырабатывает уверенность и психологическую устойчивость к различным отрицательным воздействиям внешней среды. </a:t>
            </a:r>
          </a:p>
          <a:p>
            <a:pPr indent="457200" algn="just"/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Ритмическая гимнастика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это разновидность оздоровительной гимнастики. Важным элементом ритмической гимнастики является музыкальное сопровождение. Занятия ритмической гимнастикой улучшают работу сердечно-сосудистой, дыхательной систем, укрепляют мышцы, развивает координацию движений, выносливость, гибкость, улучшается подвижность суставов. </a:t>
            </a:r>
          </a:p>
        </p:txBody>
      </p:sp>
    </p:spTree>
    <p:extLst>
      <p:ext uri="{BB962C8B-B14F-4D97-AF65-F5344CB8AC3E}">
        <p14:creationId xmlns:p14="http://schemas.microsoft.com/office/powerpoint/2010/main" val="3182366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0" y="0"/>
            <a:ext cx="1207770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tabLst>
                <a:tab pos="630555" algn="l"/>
              </a:tabLst>
            </a:pPr>
            <a:r>
              <a:rPr lang="be-BY" sz="2400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5</a:t>
            </a:r>
            <a:r>
              <a:rPr lang="ru-RU" sz="2400" b="1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r>
              <a:rPr lang="ru-RU" sz="2400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be-BY" sz="2400" b="1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ru-RU" sz="2400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Содержание самостоятельных занятий физическими упражнениями</a:t>
            </a:r>
            <a:endParaRPr lang="ru-RU" sz="24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r">
              <a:spcAft>
                <a:spcPts val="0"/>
              </a:spcAft>
              <a:tabLst>
                <a:tab pos="630555" algn="l"/>
              </a:tabLst>
            </a:pPr>
            <a:endParaRPr lang="ru-RU" b="1" i="1" dirty="0"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40821" y="400943"/>
            <a:ext cx="11996057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/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Содержание самостоятельных занятий физическими упражнениями определяется индивидуальными особенностями занимающегося, уровнем его физической подготовленности. </a:t>
            </a:r>
            <a:endParaRPr lang="ru-RU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7200" algn="just"/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Ходьба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естественный вид движений, в котором участвует большинство мышц, связок, суставов. Ходьба улучшает обмен веществ в организме и активизирует деятельность сердечно-сосудистой и дыхательной систем.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/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Оздоровительный бег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также включает в себя простые, естественные движения. При занятиях оздоровительным бегом можно добиваться значительного улучшения функциональных возможностей организма.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/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Спортивные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подвижные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игры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имеют воспитательное, оздоровительное и образовательное значение. Их отличают разнообразная двигательная деятельность и положительные эмоции, они эффективно снимают чувство усталости, тонизируют нервную систему, повышают умственную и физическую работоспособность. Наиболее распространенными спортивными играми являются: волейбол, баскетбол, футбол, теннис.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/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Плавание.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Плавание оказывает положительное влияние на нервную, дыхательную, сердечно-сосудистую и пищеварительную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системы.</a:t>
            </a:r>
          </a:p>
          <a:p>
            <a:pPr indent="457200" algn="just"/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Атлетическая </a:t>
            </a:r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гимнастика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развивает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силу человека, вырабатывает уверенность и психологическую устойчивость к различным отрицательным воздействиям </a:t>
            </a:r>
            <a:r>
              <a:rPr lang="ru-RU">
                <a:latin typeface="Times New Roman" panose="02020603050405020304" pitchFamily="18" charset="0"/>
                <a:cs typeface="Times New Roman" panose="02020603050405020304" pitchFamily="18" charset="0"/>
              </a:rPr>
              <a:t>внешней </a:t>
            </a:r>
            <a:r>
              <a:rPr lang="ru-RU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среды.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/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Ритмическая гимнастика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это разновидность оздоровительной гимнастики. Важным элементом ритмической гимнастики является музыкальное сопровождение.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/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Походы выходного дня.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Организуются походы выходного дня в учреждениях высшего образования, как правило, специализированными кафедрами или спортивным клубом. Перед походом изучаются особенности маршрута, рельеф местности, естественные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преграды.</a:t>
            </a:r>
          </a:p>
          <a:p>
            <a:pPr indent="457200" algn="just"/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Велосипедные прогулки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Езда на велосипеде благодаря постоянно меняющимся внешним условиям является эмоциональным видом физических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упражнений, благоприятно воздействующим на нервную систему. Ритмическое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педалирование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увеличивает и одновременно облегчает приток крови к сердцу, что укрепляет сердечную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мышцу и развивает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легкие.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5320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0" y="0"/>
            <a:ext cx="120777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tabLst>
                <a:tab pos="630555" algn="l"/>
              </a:tabLst>
            </a:pPr>
            <a:r>
              <a:rPr lang="be-BY" sz="2800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5</a:t>
            </a:r>
            <a:r>
              <a:rPr lang="ru-RU" sz="2800" b="1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r>
              <a:rPr lang="ru-RU" sz="2800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</a:t>
            </a:r>
            <a:r>
              <a:rPr lang="be-BY" sz="2800" b="1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ru-RU" sz="2800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Современные оздоровительные системы</a:t>
            </a:r>
            <a:endParaRPr lang="ru-RU" sz="2800" b="1" i="1" dirty="0"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73626" y="948690"/>
            <a:ext cx="11904074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/>
            <a:r>
              <a:rPr lang="ru-RU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Пилатес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созданная Джозефом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Пилатесом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(1883–1967) как техника гимнастических упражнений в поддержании здоровья и физической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формы. Каждое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упражнение выполняет определенную функцию, поэтому контроль движений является основополагающим стержнем занятий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indent="457200" algn="just"/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Йогалатес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комплекс упражнений, направленный на увеличение мышечной силы, развитие гибкости и повышения тонуса мышц. Это уникальное сочетание йоги 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пилатеса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/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Аэробика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система гимнастических, танцевальных и других упражнений, выполняемых под музыку поточным или серийно-поточным способом, направленных на развитие аэробных возможностей энергообеспечения двигательной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активности.</a:t>
            </a:r>
          </a:p>
          <a:p>
            <a:pPr indent="457200" algn="just"/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Шейпинг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это научно обоснованная система физических упражнений, направленная на физическое совершенствование организма путем изменения соотношения между отдельными элементами состава тела и улучшение функционального состояния организма в целом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/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Стретчинг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направление фитнеса, зародившееся в Швеции, которое в настоящее время пользуется большой популярностью.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Стретчинг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представляет собой систему упражнений, основная цель которых – растяжка, повышение гибкости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тела.</a:t>
            </a:r>
          </a:p>
          <a:p>
            <a:pPr indent="457200" algn="just"/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Калланетика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это комплекс чётких и спокойных движений. В основе ее методики лежат элементы балета,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асаны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йоги (положение тела, которое удобно и устойчиво) и дыхательные техники, которые выполняются в изотермическом режиме вызывают активность глубоко расположенных мышечных групп. Эффективная система способствует подтяжке мышц и снижению веса. </a:t>
            </a:r>
          </a:p>
          <a:p>
            <a:pPr indent="457200" algn="just"/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Аквааэробика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это выполнение широкого спектра физических упражнений в воде: от активных развлечений в воде до серьезных занятий, часто имеющих спортивную направленность. </a:t>
            </a:r>
          </a:p>
        </p:txBody>
      </p:sp>
    </p:spTree>
    <p:extLst>
      <p:ext uri="{BB962C8B-B14F-4D97-AF65-F5344CB8AC3E}">
        <p14:creationId xmlns:p14="http://schemas.microsoft.com/office/powerpoint/2010/main" val="2385551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он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1781</TotalTime>
  <Words>2279</Words>
  <Application>Microsoft Office PowerPoint</Application>
  <PresentationFormat>Широкоэкранный</PresentationFormat>
  <Paragraphs>122</Paragraphs>
  <Slides>12</Slides>
  <Notes>10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9" baseType="lpstr">
      <vt:lpstr>Arial</vt:lpstr>
      <vt:lpstr>Calibri</vt:lpstr>
      <vt:lpstr>Century Gothic</vt:lpstr>
      <vt:lpstr>Times New Roman</vt:lpstr>
      <vt:lpstr>Wingdings</vt:lpstr>
      <vt:lpstr>Wingdings 3</vt:lpstr>
      <vt:lpstr>Ион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Министерство образования Республики Беларусь Учреждение образования  «Международный государственный экологический институт  имени А.Д. Сахарова» Белорусского государственного университета           ФИЗИЧЕСКАЯ КУЛЬТУРА: МАТЕРИАЛЫ К ЛЕКЦИЯМ       Допущено Министерством образования Республики Беларусь в качестве учебного пособия для студентов учреждений высшего образования по специальностям  6-05-0511-04 Медико-биологическое дело; 6-05-0521-01 Экология; 6-05-0521-02 Природоохранная деятельность; 6-05-0533-03 Медицинская физика; 6-05-0611-01 Информационные системы и технологии; 7-07-0712-02 Теплоэнергетика и теплотехника; 7-07-0533-03 Ядерная и радиационная безопасность    Под редакцией М.М. Круталевича       Минск 2023</dc:title>
  <dc:creator>User</dc:creator>
  <cp:lastModifiedBy>User</cp:lastModifiedBy>
  <cp:revision>124</cp:revision>
  <dcterms:created xsi:type="dcterms:W3CDTF">2023-10-12T12:24:14Z</dcterms:created>
  <dcterms:modified xsi:type="dcterms:W3CDTF">2024-04-16T07:40:29Z</dcterms:modified>
</cp:coreProperties>
</file>