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 bookmarkIdSeed="2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7" r:id="rId2"/>
    <p:sldId id="258" r:id="rId3"/>
    <p:sldId id="298" r:id="rId4"/>
    <p:sldId id="299" r:id="rId5"/>
    <p:sldId id="300" r:id="rId6"/>
    <p:sldId id="301" r:id="rId7"/>
    <p:sldId id="302" r:id="rId8"/>
    <p:sldId id="303" r:id="rId9"/>
    <p:sldId id="304" r:id="rId10"/>
    <p:sldId id="306" r:id="rId11"/>
    <p:sldId id="305" r:id="rId12"/>
    <p:sldId id="307" r:id="rId13"/>
    <p:sldId id="309" r:id="rId14"/>
    <p:sldId id="310" r:id="rId15"/>
    <p:sldId id="274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0" autoAdjust="0"/>
  </p:normalViewPr>
  <p:slideViewPr>
    <p:cSldViewPr snapToGrid="0">
      <p:cViewPr varScale="1">
        <p:scale>
          <a:sx n="93" d="100"/>
          <a:sy n="93" d="100"/>
        </p:scale>
        <p:origin x="96" y="438"/>
      </p:cViewPr>
      <p:guideLst/>
    </p:cSldViewPr>
  </p:slideViewPr>
  <p:outlineViewPr>
    <p:cViewPr>
      <p:scale>
        <a:sx n="33" d="100"/>
        <a:sy n="33" d="100"/>
      </p:scale>
      <p:origin x="0" y="-134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C1D42D-B6BC-4232-A51E-3359DAE08E1F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AEF967-C6DB-4998-9148-619DB74AFE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7352307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9AD149-F771-436F-AB2A-BFB30EEC090D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413B31-7F48-4AC7-8156-27FE630172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7685073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04827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89249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6750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68694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62116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85235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89317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73453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64274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99788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22781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39282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7020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B5C07-5B7A-453D-84B2-B58CDC2DF2BF}" type="datetime1">
              <a:rPr lang="en-US" smtClean="0"/>
              <a:t>4/16/2024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B54D7-5D1E-40BC-B339-19CB3328C549}" type="datetime1">
              <a:rPr lang="en-US" smtClean="0"/>
              <a:t>4/16/2024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CC87B-5BE4-4B6E-B68E-6FE772FB0A14}" type="datetime1">
              <a:rPr lang="en-US" smtClean="0"/>
              <a:t>4/16/2024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B9196-3464-4823-95AA-DADEB495BD8F}" type="datetime1">
              <a:rPr lang="en-US" smtClean="0"/>
              <a:t>4/16/2024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76CB1-C295-431D-9131-6949820F3F63}" type="datetime1">
              <a:rPr lang="en-US" smtClean="0"/>
              <a:t>4/16/2024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732B9-B952-46CF-B4EF-AA01EB58B856}" type="datetime1">
              <a:rPr lang="en-US" smtClean="0"/>
              <a:t>4/16/2024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55A55-4B34-48B2-9AB6-8ABC3DF061AB}" type="datetime1">
              <a:rPr lang="en-US" smtClean="0"/>
              <a:t>4/16/2024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46E2F-AF9C-49C0-AC25-2A7F471AD19D}" type="datetime1">
              <a:rPr lang="en-US" smtClean="0"/>
              <a:t>4/16/2024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EC801-9918-4EE8-8391-76E88DC59317}" type="datetime1">
              <a:rPr lang="en-US" smtClean="0"/>
              <a:t>4/16/2024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8BE0C-E4BA-4066-BC70-D989D4B1E7BE}" type="datetime1">
              <a:rPr lang="en-US" smtClean="0"/>
              <a:t>4/16/2024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0C47E-819F-4253-8551-CED85ABA97CE}" type="datetime1">
              <a:rPr lang="en-US" smtClean="0"/>
              <a:t>4/16/2024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503C0-6077-4DF2-9920-8730BB2EF517}" type="datetime1">
              <a:rPr lang="en-US" smtClean="0"/>
              <a:t>4/16/2024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C543-8450-4A78-8D55-1305F9D072DF}" type="datetime1">
              <a:rPr lang="en-US" smtClean="0"/>
              <a:t>4/16/2024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B80A6-06E5-48E6-AA7A-7DEAB861E895}" type="datetime1">
              <a:rPr lang="en-US" smtClean="0"/>
              <a:t>4/16/2024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B974F-B710-453F-804E-EF5110952399}" type="datetime1">
              <a:rPr lang="en-US" smtClean="0"/>
              <a:t>4/16/2024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31B44-FEDF-4B14-A11E-290222909287}" type="datetime1">
              <a:rPr lang="en-US" smtClean="0"/>
              <a:t>4/16/2024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22E51-7558-4AEC-89C5-94E8162FC413}" type="datetime1">
              <a:rPr lang="en-US" smtClean="0"/>
              <a:t>4/16/2024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29F79A06-AB48-4FEF-AC42-B20899828CBB}" type="datetime1">
              <a:rPr lang="en-US" smtClean="0"/>
              <a:t>4/16/2024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62213" y="478972"/>
            <a:ext cx="10911477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  <a:p>
            <a:pPr algn="ctr"/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Естественнонаучные основы физического воспитания и контроль физического состояния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организма</a:t>
            </a:r>
          </a:p>
          <a:p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Двигательный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режим как неотъемлемый компонент здорового образа жизни.</a:t>
            </a:r>
          </a:p>
          <a:p>
            <a:pPr lvl="0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Физиологическая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характеристика утомления и восстановления организма.</a:t>
            </a:r>
          </a:p>
          <a:p>
            <a:pPr lvl="0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Классификация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физических упражнений.</a:t>
            </a:r>
          </a:p>
          <a:p>
            <a:pPr lvl="0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Состояние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 тренированности.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лекции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ознакомить с особенностями контроля физического состояния организма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Рассмотреть двигательный режим как важнейшее условие здорового образа жизни.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Дать характеристику процессов восстановления и утомления организма.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Изучить современную классификацию физических упражнений.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Охарактеризовать состояние тренированности.</a:t>
            </a:r>
            <a:endParaRPr lang="ru-RU" sz="20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9328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0777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630555" algn="l"/>
              </a:tabLst>
            </a:pPr>
            <a:r>
              <a:rPr lang="be-BY" sz="28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4</a:t>
            </a:r>
            <a:r>
              <a:rPr lang="ru-RU" sz="28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.3</a:t>
            </a:r>
            <a:r>
              <a:rPr lang="be-BY" sz="28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Классификация физических упражнений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17566" y="1142718"/>
            <a:ext cx="11960134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Физические упражнения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это двигательные действия, с помощью которых решаются задачи физического воспитания (образовательные, воспитательные и оздоровительные) и подчинены его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закономерностям.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настоящее время существует целый ряд классификаций физических упражнений, разделение их на группы (классы) в соответствии с определенным признаком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 algn="just">
              <a:buAutoNum type="arabicParenR"/>
            </a:pP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исторически сложившимся формам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гимнастические, игровые, туристические, спортивные);</a:t>
            </a:r>
          </a:p>
          <a:p>
            <a:pPr marL="342900" lvl="0" indent="-342900" algn="just">
              <a:buAutoNum type="arabicParenR"/>
            </a:pP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анатомическому признаку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которая построена по преимущественному воздействию на развитие отдельных мышечных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 (упражнения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мышц шеи, спины, живота, плечевого пояса, плеча, предплечья, кисти, таза, бедра, голени, стопы и др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.); </a:t>
            </a:r>
          </a:p>
          <a:p>
            <a:pPr marL="342900" indent="-342900" algn="just">
              <a:buFontTx/>
              <a:buAutoNum type="arabicParenR"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биомеханической структуре движений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циклические (бег, ходьба,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др.), ациклические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(метания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диска и молота, толкание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ядра 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др.), смешанные (прыжки в длину с разбега, прыжки с шестом, борьба и т. п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.);</a:t>
            </a:r>
          </a:p>
          <a:p>
            <a:pPr marL="342900" indent="-342900" algn="just">
              <a:buFontTx/>
              <a:buAutoNum type="arabicParenR"/>
            </a:pP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преимущественной направленности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развитие физических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</a:t>
            </a:r>
            <a:r>
              <a:rPr lang="be-BY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e-BY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(скоростно-силовые, упражнения </a:t>
            </a:r>
            <a:r>
              <a:rPr lang="be-BY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циклического характера на </a:t>
            </a:r>
            <a:r>
              <a:rPr lang="be-BY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выносливость, упражнения</a:t>
            </a:r>
            <a:r>
              <a:rPr lang="be-BY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требующие высокой координации </a:t>
            </a:r>
            <a:r>
              <a:rPr lang="be-BY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движений, упражнения</a:t>
            </a:r>
            <a:r>
              <a:rPr lang="be-BY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требующие комплексного проявления физических качеств и двигательных навыков в условиях переменных режимов двигательной деятельности, непрерывных изменений ситуаций и форм </a:t>
            </a:r>
            <a:r>
              <a:rPr lang="be-BY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Tx/>
              <a:buAutoNum type="arabicParenR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преимущественной целевой направленности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использования упражнения подразделяются на общеразвивающие, профессионально-прикладные, спортивные, восстановительные, рекреационные, лечебные, профилактические и др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.;</a:t>
            </a:r>
          </a:p>
          <a:p>
            <a:pPr marL="342900" indent="-342900" algn="just">
              <a:buFontTx/>
              <a:buAutoNum type="arabicParenR"/>
            </a:pP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отношению к спортивной специализации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(соревновательные,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общеподготовительные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специальные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lvl="0" algn="just"/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7) по снарядному признаку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исходному положению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(упражнения без снарядов, на снарядах, с предметами, на тренажерах и упражнения, выполняемые в положении лежа на животе, на спине, на боку, сидя, стоя, на коленях и др.);</a:t>
            </a:r>
          </a:p>
          <a:p>
            <a:pPr marL="342900" indent="-342900" algn="just">
              <a:buFontTx/>
              <a:buAutoNum type="arabicParenR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Tx/>
              <a:buAutoNum type="arabicParenR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AutoNum type="arabicParenR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3734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0777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630555" algn="l"/>
              </a:tabLst>
            </a:pPr>
            <a:r>
              <a:rPr lang="be-BY" sz="28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4</a:t>
            </a:r>
            <a:r>
              <a:rPr lang="ru-RU" sz="28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.3</a:t>
            </a:r>
            <a:r>
              <a:rPr lang="be-BY" sz="28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Классификация физических упражнений</a:t>
            </a:r>
          </a:p>
          <a:p>
            <a:pPr lvl="0" algn="r">
              <a:spcAft>
                <a:spcPts val="0"/>
              </a:spcAft>
              <a:tabLst>
                <a:tab pos="630555" algn="l"/>
              </a:tabLst>
            </a:pPr>
            <a:endParaRPr lang="ru-RU" b="1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9876" y="1089327"/>
            <a:ext cx="1187794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7200"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8) по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признаку физиологических зон мощности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интенсивности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циклические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подразделяются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упражнения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максимальной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субмаксимальной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большой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умеренной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интенсивности (таблица 1)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indent="457200"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Классификация физических упражнений по признаку интенсивности работы</a:t>
            </a:r>
          </a:p>
          <a:p>
            <a:pPr marL="342900" lvl="0"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8329359"/>
              </p:ext>
            </p:extLst>
          </p:nvPr>
        </p:nvGraphicFramePr>
        <p:xfrm>
          <a:off x="199752" y="2393724"/>
          <a:ext cx="11778888" cy="25812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42740"/>
                <a:gridCol w="2253418"/>
                <a:gridCol w="2698113"/>
                <a:gridCol w="2037806"/>
                <a:gridCol w="2246811"/>
              </a:tblGrid>
              <a:tr h="0">
                <a:tc rowSpan="2"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Показатель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gridSpan="4"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Зона относительной мощности работы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Максимальная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Субмаксимальная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Большая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Умеренная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57175">
                <a:tc>
                  <a:txBody>
                    <a:bodyPr/>
                    <a:lstStyle/>
                    <a:p>
                      <a:pPr indent="78105"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Предельная длительность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От 10 до 30 с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От 30 с до 3–5 мин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От 3–5 до 30 мин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Свыше 30–40 мин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57175">
                <a:tc>
                  <a:txBody>
                    <a:bodyPr/>
                    <a:lstStyle/>
                    <a:p>
                      <a:pPr indent="78105"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Потребление кислорода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Незначительная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Возрастает к максимальной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Максимальная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Пропорциональна мощности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57175">
                <a:tc>
                  <a:txBody>
                    <a:bodyPr/>
                    <a:lstStyle/>
                    <a:p>
                      <a:pPr indent="78105"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Кислородный долг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Почти субмаксимальная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Субмаксимальная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Максимальная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Пропорциональна мощности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57175">
                <a:tc>
                  <a:txBody>
                    <a:bodyPr/>
                    <a:lstStyle/>
                    <a:p>
                      <a:pPr indent="78105"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Вентиляция лёгких и кровообращение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Незначительная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Субмаксимальная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Максимальная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Пропорциональна мощности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47650">
                <a:tc>
                  <a:txBody>
                    <a:bodyPr/>
                    <a:lstStyle/>
                    <a:p>
                      <a:pPr indent="78105"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Биохимические сдвиги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Субмаксимальные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Максимальные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Максимальные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Незначительные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47650">
                <a:tc>
                  <a:txBody>
                    <a:bodyPr/>
                    <a:lstStyle/>
                    <a:p>
                      <a:pPr indent="78105"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Работа сердца (ЧСС, уд/мин)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160–170 после работы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Нарастает до максимума,</a:t>
                      </a:r>
                      <a:endParaRPr lang="ru-RU" sz="1400">
                        <a:effectLst/>
                      </a:endParaRPr>
                    </a:p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190–200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Близка к максимуму, до 200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Ниже максимума, 150–180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47650">
                <a:tc>
                  <a:txBody>
                    <a:bodyPr/>
                    <a:lstStyle/>
                    <a:p>
                      <a:pPr indent="78105"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Длительность восстановления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30–40 мин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1–2 ч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Несколько ч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2–3 суток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305005" y="2978873"/>
            <a:ext cx="19610594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19793" y="5265248"/>
            <a:ext cx="1103811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ts val="600"/>
              </a:spcBef>
              <a:spcAft>
                <a:spcPts val="0"/>
              </a:spcAft>
            </a:pPr>
            <a:r>
              <a:rPr lang="ru-RU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9) по роду двигательной деятельности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(ходьба, бег, прыжки, метания, единоборства и т. д.); </a:t>
            </a:r>
          </a:p>
          <a:p>
            <a:pPr lvl="0" algn="just">
              <a:spcAft>
                <a:spcPts val="0"/>
              </a:spcAft>
            </a:pPr>
            <a:r>
              <a:rPr lang="ru-RU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10) по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значению для решения образовательных задач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(основные, подготовительные и подводящие);</a:t>
            </a:r>
          </a:p>
          <a:p>
            <a:pPr lvl="0" algn="just">
              <a:spcAft>
                <a:spcPts val="0"/>
              </a:spcAft>
            </a:pPr>
            <a:r>
              <a:rPr lang="ru-RU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11) по различию участвующих в работе механизмов энергообеспечения мышечной деятельности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(аэробные, анаэробные и аэробно-анаэробные, т. е. упражнения смешанного характера).</a:t>
            </a: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6208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0777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4.4. Состояние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показатели 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тренированности</a:t>
            </a:r>
            <a:endParaRPr lang="ru-RU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27017" y="783887"/>
            <a:ext cx="1118180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правильно построенном тренировочном процессе в организме развивается состояние 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тренированности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в основе которого лежат механизмы срочной и долговременной адаптации к физическим нагрузкам. </a:t>
            </a:r>
          </a:p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Физиологическая сущность тренированности заключается в достижении такого уровня функционального состояния организма, который характеризуется совершенствованием механизмов регуляции, увеличением физиологических резервов и готовностью к их мобилизации. Это выражается в повышенной устойчивости организма к длительным и интенсивным физическим нагрузкам и высокой работоспособности спортсмена. Следовательно, главным объективным показателем тренированности как проявления функциональной подготовленности является минимизация усилий при выполнении тренировочной нагрузки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Преимущества тренированного организма: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может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выполнять физические нагрузки такой продолжительности или интенсивности, которые не сможет выполнить нетренированный;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характеризуется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более экономным функционированием различных органов и систем в покое, при умеренных физических нагрузках и способностью достигать при максимальных нагрузках такого уровня их деятельности, который недоступен для нетренированного организма;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способен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более совершенно осуществлять управление двигательной деятельностью, быстрее и полнее мобилизовать и эффективнее использовать свои резервные возможности;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может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продолжать работу при более глубоких изменениях гомеостаза и характеризуется более высокими функциональными резервами и эффективными восстановительными процессами.</a:t>
            </a:r>
          </a:p>
          <a:p>
            <a:pPr indent="450215" algn="just">
              <a:spcAft>
                <a:spcPts val="0"/>
              </a:spcAft>
            </a:pP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475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0777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4.4. Состояние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показатели 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тренированности</a:t>
            </a:r>
            <a:endParaRPr lang="ru-RU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2004" y="1125192"/>
            <a:ext cx="11573691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целом реакции на тестирующие нагрузки у тренированных характеризуются наиболее срочным в начале работы повышением функционирования систем организма, меньшими сдвигами функций в процессе работы, наиболее быстрым восстановлением измененных функций после физической нагрузки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indent="45720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определения степени приспособляемости организма к физическим упражнениям применяются функциональные пробы со стандартными нагрузками, а также пробы с повторными специфическими спортивными нагрузками.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работоспособности сердечно-сосудистой и дыхательной систем обеспечивается тем, что при подготовке программы и проведении занятий, учитывают три основные переменные, определяющие увеличение силы и выносливости мышц:</a:t>
            </a:r>
          </a:p>
          <a:p>
            <a:pPr marL="285750" lvl="0" indent="-285750" algn="just">
              <a:buFont typeface="Wingdings" panose="05000000000000000000" pitchFamily="2" charset="2"/>
              <a:buChar char="v"/>
            </a:pPr>
            <a:r>
              <a:rPr lang="be-BY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физическая нагрузка (интенсивность занятий);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v"/>
            </a:pPr>
            <a:r>
              <a:rPr lang="be-BY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продолжительность занятий (время проведения занятий);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v"/>
            </a:pPr>
            <a:r>
              <a:rPr lang="be-BY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периодичность занятий (частота занятий).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457200" algn="just"/>
            <a:r>
              <a:rPr lang="be-BY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Физическая нагрузка</a:t>
            </a:r>
            <a:r>
              <a:rPr lang="be-BY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выполнении упражнения должна составлять примерно 50–85% от максимального потребления кислорода. Для определения максимального потребления кислорода (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поскольку между ЧСС, потреблением кислорода и нагрузкой существует прямая зависимость</a:t>
            </a:r>
            <a:r>
              <a:rPr lang="be-BY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определены целевые зоны частоты биения сердца (целевые зоны пульса), которые адекватно отражают физическую нагрузку. При аэробных упражнениях пульс является достаточно надежным показателем того, насколько интенсивно работает организм.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5213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0777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4.4. Состояние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показатели 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тренированности</a:t>
            </a:r>
            <a:endParaRPr lang="ru-RU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06284" y="1414122"/>
            <a:ext cx="11665131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7200" algn="just">
              <a:spcAft>
                <a:spcPts val="0"/>
              </a:spcAft>
              <a:tabLst>
                <a:tab pos="630555" algn="l"/>
                <a:tab pos="2092325" algn="l"/>
              </a:tabLst>
            </a:pPr>
            <a:r>
              <a:rPr lang="be-BY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Продолжительность занятий</a:t>
            </a:r>
            <a:r>
              <a:rPr lang="be-BY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может варьироваться от 15 до 60 мин в зависимости от контингента занимающихся. Такая продолжительность соотносится со временем, которое человек непосредственно находится в целевой зоне пульса, не включая время, отводимое на разминку до основных упражнений и после них.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/>
            <a:r>
              <a:rPr lang="be-BY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Периодичность занятий</a:t>
            </a:r>
            <a:r>
              <a:rPr lang="be-BY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должна составлять минимум 2–3 раза в неделю. 2 аэробных занятия в неделю, выполненных с пребыванием в целевой зоне пульса в течение 20 минут на каждом занятии, это минимально необходимая нагрузка. Целью аэробного компонента занятий является улучшение возможностей сердечно-сосудистой системы с помощью увеличения нагрузки на сердце и легкие. </a:t>
            </a:r>
            <a:endParaRPr lang="be-BY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Следовательно, положительные сдвиги могут происходить либо при большей продолжительности занятий и невысокой нагрузке, либо при меньшей продолжительности и более высокой нагрузке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45720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Исследователи также обращают внимание и на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субъективную составляющую тренированности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под которой понимают ощущения и чувства, возникающие в процессе тренировочной деятельности. </a:t>
            </a:r>
          </a:p>
          <a:p>
            <a:pPr indent="45720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определения важности значений субъективных переменных (ощущений, чувств, отношения к выполняемой работе и др.) в оценке переносимости тренировочных нагрузок, например, В.К. Сафонов предлагает использовать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самооценку состояния в течение дня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indent="457200"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4043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5943" y="1558189"/>
            <a:ext cx="1156062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spcAft>
                <a:spcPts val="0"/>
              </a:spcAft>
            </a:pPr>
            <a:r>
              <a:rPr lang="ru-RU" sz="4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СПАСИБО ЗА ВНИМАНИЕ</a:t>
            </a:r>
            <a:endParaRPr lang="ru-RU" sz="4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8092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077700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630555" algn="l"/>
              </a:tabLst>
            </a:pPr>
            <a:r>
              <a:rPr lang="be-BY" sz="28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4</a:t>
            </a:r>
            <a:r>
              <a:rPr lang="ru-RU" sz="28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.1</a:t>
            </a:r>
            <a:r>
              <a:rPr lang="be-BY" sz="28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Двигательный режим как неотъемлемый компонент здорового образа жизни</a:t>
            </a:r>
          </a:p>
          <a:p>
            <a:pPr lvl="0" algn="r">
              <a:spcAft>
                <a:spcPts val="0"/>
              </a:spcAft>
              <a:tabLst>
                <a:tab pos="630555" algn="l"/>
              </a:tabLst>
            </a:pPr>
            <a:endParaRPr lang="ru-RU" b="1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02227" y="1225689"/>
            <a:ext cx="1127324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поддержания организма в хорошем жизненном тонусе необходим 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оптимальный двигательный режим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indent="457200" algn="just"/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Двигательный режим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это обязательный процесс занятий физическими упражнениями на протяжении всей жизни человека с постепенным изменением задач и методов, в зависимости от динамики возраста, состояния здоровья и подготовленности занимающихся, который направлен на укрепление здоровья, повышение физической подготовленности и работоспособности, привитие необходимых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навыков.</a:t>
            </a:r>
          </a:p>
          <a:p>
            <a:pPr indent="45720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Помимо оптимального двигательного режима (наиболее благоприятного для организма человека) различают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гиперкинезию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гипокинезию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457200" algn="just"/>
            <a:r>
              <a:rPr lang="be-BY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Гиперкинезия</a:t>
            </a:r>
            <a:r>
              <a:rPr lang="be-BY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(греч.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ὑπ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έρ</a:t>
            </a:r>
            <a:r>
              <a:rPr lang="be-BY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повышение;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κίνησις</a:t>
            </a:r>
            <a:r>
              <a:rPr lang="be-BY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движение) – это чрезмерная двигательная активность. Гиперкинезия встречается очень редко и связана с ранней спортивной специализацией. При этом могут наблюдаться истощение симпатико-адреналовой системы, дефицит белка и снижение иммунитета.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be-BY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Гипокинезия</a:t>
            </a:r>
            <a:r>
              <a:rPr lang="be-BY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(греч.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ὑπό</a:t>
            </a:r>
            <a:r>
              <a:rPr lang="be-BY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понижение, уменьшение, недостаточность;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κίνησις</a:t>
            </a:r>
            <a:r>
              <a:rPr lang="be-BY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движение) – особое состояние организма, обусловленное недостаточностью двигательной активности. В ряде случаев это состояние приводит к </a:t>
            </a:r>
            <a:r>
              <a:rPr lang="be-BY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гиподинамии</a:t>
            </a:r>
            <a:r>
              <a:rPr lang="be-BY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(греч.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ὑπό</a:t>
            </a:r>
            <a:r>
              <a:rPr lang="be-BY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понижение;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δύνᾰμις</a:t>
            </a:r>
            <a:r>
              <a:rPr lang="be-BY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сила) – совокупность отрицательных морфо-функциональных изменений в организме вследствие длительной гипокинезии.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Признаками гиподинамии являются: вялость, сонливость, плохое настроение, раздражительность, общее недомогание, усталость, снижение аппетита, нарушение сна, снижение работоспособности.</a:t>
            </a:r>
          </a:p>
          <a:p>
            <a:pPr indent="457200" algn="just"/>
            <a:r>
              <a:rPr lang="be-BY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Выявлена зависимость между количественной величиной суточной двигательной активности и реакциями организма на нее, которая носит параболический характер.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1462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077700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630555" algn="l"/>
              </a:tabLst>
            </a:pPr>
            <a:r>
              <a:rPr lang="be-BY" sz="28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4</a:t>
            </a:r>
            <a:r>
              <a:rPr lang="ru-RU" sz="28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.1</a:t>
            </a:r>
            <a:r>
              <a:rPr lang="be-BY" sz="28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Двигательный режим как неотъемлемый компонент здорового образа жизни</a:t>
            </a:r>
          </a:p>
          <a:p>
            <a:pPr lvl="0" algn="r">
              <a:spcAft>
                <a:spcPts val="0"/>
              </a:spcAft>
              <a:tabLst>
                <a:tab pos="630555" algn="l"/>
              </a:tabLst>
            </a:pPr>
            <a:endParaRPr lang="ru-RU" b="1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02227" y="1829102"/>
            <a:ext cx="11273245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Физическое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здоровье, по мнению исследователей, можно сохранить и приумножить лишь при соблюдении трех основных правил активного двигательного режима. К этим правилам относятся: 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742950" lvl="1" indent="-285750" algn="just">
              <a:spcAft>
                <a:spcPts val="0"/>
              </a:spcAft>
              <a:buFont typeface="+mj-lt"/>
              <a:buAutoNum type="arabicParenR"/>
              <a:tabLst>
                <a:tab pos="630555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выполнение циклических упражнений умеренной интенсивности, позволяющих улучшить выносливость сердечно-сосудистой системы и опорно-двигательного аппарата, повысить работоспособность и приумножить запас жизненных сил; 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742950" lvl="1" indent="-285750" algn="just">
              <a:spcAft>
                <a:spcPts val="0"/>
              </a:spcAft>
              <a:buFont typeface="+mj-lt"/>
              <a:buAutoNum type="arabicParenR"/>
              <a:tabLst>
                <a:tab pos="630555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соблюдение рационального режима питания, обеспечивающего организм всеми необходимыми для жизнедеятельности компонентами, но одновременно не содержащего излишков калорий, которые столь непривлекательны в форме жировых отложений на талии, бедрах, подбородке; 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742950" lvl="1" indent="-285750" algn="just">
              <a:spcAft>
                <a:spcPts val="0"/>
              </a:spcAft>
              <a:buFont typeface="+mj-lt"/>
              <a:buAutoNum type="arabicParenR"/>
              <a:tabLst>
                <a:tab pos="630555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выполнение достаточного объема гимнастических упражнений, позволяющих сохранить эластичность мышц, подвижность суставов, помогающих выработать правильную и красивую осанку, плавную походку, размеренные свободные движения. </a:t>
            </a: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4178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0777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630555" algn="l"/>
              </a:tabLst>
            </a:pPr>
            <a:r>
              <a:rPr lang="be-BY" sz="28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4</a:t>
            </a:r>
            <a:r>
              <a:rPr lang="ru-RU" sz="28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.1</a:t>
            </a:r>
            <a:r>
              <a:rPr lang="be-BY" sz="28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Двигательный режим как неотъемлемый компонент здорового образа жизни</a:t>
            </a:r>
          </a:p>
          <a:p>
            <a:pPr lvl="0" algn="r">
              <a:spcAft>
                <a:spcPts val="0"/>
              </a:spcAft>
              <a:tabLst>
                <a:tab pos="630555" algn="l"/>
              </a:tabLst>
            </a:pPr>
            <a:endParaRPr lang="ru-RU" sz="2800" b="1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86690" y="1090468"/>
            <a:ext cx="11704319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	Двигательный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режим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может включать разнообразные организационные формы занятий.</a:t>
            </a:r>
          </a:p>
          <a:p>
            <a:pPr marL="342900" lvl="0" indent="-457200" algn="just">
              <a:spcAft>
                <a:spcPts val="0"/>
              </a:spcAft>
              <a:buFont typeface="+mj-lt"/>
              <a:buAutoNum type="arabicPeriod"/>
              <a:tabLst>
                <a:tab pos="630555" algn="l"/>
              </a:tabLst>
            </a:pP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</a:rPr>
              <a:t>Утренняя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и 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</a:rPr>
              <a:t>вечерняя гигиеническая гимнастика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с использованием разнообразных по направленности физических упражнений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457200" algn="just">
              <a:spcAft>
                <a:spcPts val="0"/>
              </a:spcAft>
              <a:buFont typeface="+mj-lt"/>
              <a:buAutoNum type="arabicPeriod"/>
              <a:tabLst>
                <a:tab pos="630555" algn="l"/>
              </a:tabLst>
            </a:pP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</a:rPr>
              <a:t>Ходьба с соблюдением определенных </a:t>
            </a:r>
            <a:r>
              <a:rPr lang="ru-RU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правил (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заниматься ходьбой необходимо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регулярно; на начальном этапе занятий не рекомендуется задавать себе максимальную скорость, а набирать ее нужно постепенно).</a:t>
            </a:r>
          </a:p>
          <a:p>
            <a:pPr marL="342900" lvl="0" indent="-457200" algn="just">
              <a:spcAft>
                <a:spcPts val="0"/>
              </a:spcAft>
              <a:buFont typeface="+mj-lt"/>
              <a:buAutoNum type="arabicPeriod"/>
              <a:tabLst>
                <a:tab pos="630555" algn="l"/>
              </a:tabLst>
            </a:pPr>
            <a:r>
              <a:rPr lang="ru-RU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Специальные 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</a:rPr>
              <a:t>развивающие занятия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, проводимые в течение дня в свободное от учебы и работы время не менее 3 раз в неделю. Их продолжительность – 30–60 минут, с использованием общеразвивающих и специальных физических упражнений. </a:t>
            </a:r>
          </a:p>
          <a:p>
            <a:pPr marL="342900" lvl="0" indent="-457200" algn="just">
              <a:spcAft>
                <a:spcPts val="0"/>
              </a:spcAft>
              <a:buFont typeface="+mj-lt"/>
              <a:buAutoNum type="arabicPeriod"/>
              <a:tabLst>
                <a:tab pos="630555" algn="l"/>
              </a:tabLst>
            </a:pP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</a:rPr>
              <a:t>Специальные оздоровительные занятия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, проводимые в указанном выше режиме с использованием общеразвивающих и специальных упражнений оздоровительной направленности. Это могут быть специальные занятия лечебной и оздоровительной физической культурой под руководством методиста (ходьба, бег, езда на велосипеде, плавание, ходьба на лыжах и др.).</a:t>
            </a:r>
          </a:p>
          <a:p>
            <a:pPr marL="342900" lvl="0" indent="-457200" algn="just">
              <a:spcAft>
                <a:spcPts val="0"/>
              </a:spcAft>
              <a:buFont typeface="+mj-lt"/>
              <a:buAutoNum type="arabicPeriod"/>
              <a:tabLst>
                <a:tab pos="630555" algn="l"/>
              </a:tabLst>
            </a:pP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</a:rPr>
              <a:t>Занятия в режиме труда и отдыха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, предполагающие двигательную активность в двух вариантах:</a:t>
            </a:r>
          </a:p>
          <a:p>
            <a:pPr marL="342900" lvl="0" indent="-457200" algn="just"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630555" algn="l"/>
              </a:tabLs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организация так называемой вынужденной двигательной активности: бытовой, трудовой, профессиональной в соответствии с оздоровительными и развивающими требованиями (передвижение в определенном темпе и на определенное расстояние пешком на учебу или с учебы и др.);</a:t>
            </a:r>
          </a:p>
          <a:p>
            <a:pPr marL="342900" lvl="0" indent="-457200" algn="just"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630555" algn="l"/>
              </a:tabLs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включение в течение дня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физкультпауз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, физкультминуток с целью не пассивного отдыха, а предупреждения неблагоприятных изменений и перенапряжений в опорно-двигательном аппарате и других физиологических системах организма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7253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0777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630555" algn="l"/>
              </a:tabLst>
            </a:pPr>
            <a:r>
              <a:rPr lang="be-BY" sz="28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4</a:t>
            </a:r>
            <a:r>
              <a:rPr lang="ru-RU" sz="28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.2</a:t>
            </a:r>
            <a:r>
              <a:rPr lang="be-BY" sz="28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Физиологическая характеристика утомления и восстановления организма</a:t>
            </a:r>
          </a:p>
          <a:p>
            <a:pPr lvl="0" algn="r">
              <a:spcAft>
                <a:spcPts val="0"/>
              </a:spcAft>
              <a:tabLst>
                <a:tab pos="630555" algn="l"/>
              </a:tabLst>
            </a:pPr>
            <a:endParaRPr lang="ru-RU" sz="2800" b="1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8941" y="1101902"/>
            <a:ext cx="11599817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Утомление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характеризуется временным снижением работоспособности, нарушением координации регуляторных механизмов, появляется ощущение усталости. После соответствующего отдыха работоспособность вновь повышается.</a:t>
            </a:r>
          </a:p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Утомление играет важную биологическую роль поскольку служит предупреждающим сигналом возможного перенапряжения рабочего органа или целого организма. Наряду с этим утомление, возникшее в процессе мышечной деятельности, является фактором, который обеспечивает усиление восстановительных процессов, мобилизацию энергетических ресурсов организма.</a:t>
            </a:r>
          </a:p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Принято выделять следующие виды утомления:</a:t>
            </a: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630555" algn="l"/>
              </a:tabLst>
            </a:pP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</a:rPr>
              <a:t>умственное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, которое при умственной работе имеет в своей основе изменения активности и взаимодействия процессов возбуждения и торможения в нервных центрах, а также нарушения динамики кровообращения и кислородного обмена в коре больших полушарий и в других отделах центральной нервной системы, характеризуется снижением продуктивности интеллектуального труда, ослаблением внимания, скорости мышления и др.;</a:t>
            </a: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630555" algn="l"/>
              </a:tabLst>
            </a:pP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</a:rPr>
              <a:t>сенсорное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, возникающее после выполнения работы, связанной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с сильным напряжением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органов чувств; </a:t>
            </a: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630555" algn="l"/>
              </a:tabLst>
            </a:pP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</a:rPr>
              <a:t>эмоциональное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, возникающее в результате значительных эмоциональных нагрузок и переживаний; </a:t>
            </a: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630555" algn="l"/>
              </a:tabLst>
            </a:pP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</a:rPr>
              <a:t>физическое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, которое появляется при работе значительной интенсивности, не соответствующей уровню непосредственной готовности организма к выполнению данной физической нагрузки и проявляется нарушением функций мышц: снижением силы, скорости сокращений, точности, согласованности и ритмичности движений. </a:t>
            </a:r>
          </a:p>
        </p:txBody>
      </p:sp>
    </p:spTree>
    <p:extLst>
      <p:ext uri="{BB962C8B-B14F-4D97-AF65-F5344CB8AC3E}">
        <p14:creationId xmlns:p14="http://schemas.microsoft.com/office/powerpoint/2010/main" val="2629359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0777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630555" algn="l"/>
              </a:tabLst>
            </a:pPr>
            <a:r>
              <a:rPr lang="be-BY" sz="28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4</a:t>
            </a:r>
            <a:r>
              <a:rPr lang="ru-RU" sz="28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.2</a:t>
            </a:r>
            <a:r>
              <a:rPr lang="be-BY" sz="28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Физиологическая характеристика утомления и восстановления организма</a:t>
            </a:r>
          </a:p>
          <a:p>
            <a:pPr lvl="0" algn="r">
              <a:spcAft>
                <a:spcPts val="0"/>
              </a:spcAft>
              <a:tabLst>
                <a:tab pos="630555" algn="l"/>
              </a:tabLst>
            </a:pPr>
            <a:endParaRPr lang="ru-RU" sz="2800" b="1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54479" y="1586856"/>
            <a:ext cx="1116874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динамике утомления обычно выделяют три фазы: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предутомление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хроническое утомление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переутомление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некоторых источниках встречается и другая классификация фаз утомления –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начальное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компенсированное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декомпенсированное.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относительно кратковременной работе, если ее интенсивность не соответствует уровню физической подготовленности занимающегося, наступает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острое утомление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Оно проявляется в резком падении сердечной производительности (сердечная недостаточность), расстройстве регуляторных влияний со стороны ЦНС и эндокринной системы, в увеличении потоотделения, нарушении водно-солевого баланса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Кроме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того, утомление, возникающее при физической работе, в которую вовлечены обширные мышечные группы рассматривают как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общее утомление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Когда чрезмерная нагрузка падает на отдельные мышечные группы, развивается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локальное утомление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Чтобы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допустить переутомления необходимо избегать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пocтoяннoго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утомления; неблагоприятных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уcлoвий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жизнедеятельности; нарушений режима труда и отдыха; низкой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физичecкой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aктивнocти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cтpeccoвых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cитуaций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выпoлнeния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физичecкoй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paбoты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нecopaзмepнoй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вoзмoжнocтями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организма.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3844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0777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630555" algn="l"/>
              </a:tabLst>
            </a:pPr>
            <a:r>
              <a:rPr lang="be-BY" sz="24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4</a:t>
            </a:r>
            <a:r>
              <a:rPr lang="ru-RU" sz="24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.2</a:t>
            </a:r>
            <a:r>
              <a:rPr lang="be-BY" sz="24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Физиологическая характеристика утомления и восстановления организма</a:t>
            </a:r>
          </a:p>
          <a:p>
            <a:pPr lvl="0" algn="r">
              <a:spcAft>
                <a:spcPts val="0"/>
              </a:spcAft>
              <a:tabLst>
                <a:tab pos="630555" algn="l"/>
              </a:tabLst>
            </a:pPr>
            <a:endParaRPr lang="ru-RU" sz="2400" b="1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9449" y="646331"/>
            <a:ext cx="1128630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целом, чем выше уровень адаптации организма к раздражителю, тем позднее наступает утомление. Возникшее в процессе мышечной деятельности, оно является фактором, который обеспечивает усиление 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восстановительных процессов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мобилизацию энергетических ресурсов организма.</a:t>
            </a:r>
          </a:p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Процесс протекания восстановления зависит от объема и интенсивности проделанной работы и уровня тренированности организма. Для восстановления необходимо время, которое может быть занято активным или пассивным отдыхом. </a:t>
            </a:r>
            <a:endParaRPr lang="ru-RU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физиологические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закономерности восстановительных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процессов: </a:t>
            </a: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неравномерность, </a:t>
            </a: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гетерохронность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фазовый характер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восстановления работоспособности, </a:t>
            </a:r>
            <a:endParaRPr lang="ru-RU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избирательность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восстановления и ее </a:t>
            </a: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тренируемость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450215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 неравномерного восстановления в дальнейшем был отмечен в динамике показателей сердечно-сосудистой системы, органов дыхания, нервно-мышечного аппарата, картины периферической крови и обмена веществ. Тщательный анализ этих данных привел к заключению о том, что физиологические константы организма восстанавливаются на различных этапах последействия с разной скоростью. Этот факт составляет принципиальную особенность после рабочих функциональных сдвигов, которую следует учитывать при регламентации режимов труда и отдыха и при выборе тактики применения различных средств рекреации.</a:t>
            </a:r>
          </a:p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основе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гетерохронности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восстановления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лежит принцип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саморегуляции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свидетельствующий о том, что неодновременное протекание различных восстановительных процессов обеспечивает наиболее оптимальную деятельность целостного организма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450215" algn="just"/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Фазовый характер восстановления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выражается в изменении уровня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работоспособности (пониженная; повышенная, исходная).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1524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077700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630555" algn="l"/>
              </a:tabLst>
            </a:pPr>
            <a:r>
              <a:rPr lang="be-BY" sz="28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4</a:t>
            </a:r>
            <a:r>
              <a:rPr lang="ru-RU" sz="28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.2</a:t>
            </a:r>
            <a:r>
              <a:rPr lang="be-BY" sz="28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Физиологическая характеристика утомления и восстановления организма</a:t>
            </a:r>
          </a:p>
          <a:p>
            <a:pPr lvl="0" algn="r">
              <a:spcAft>
                <a:spcPts val="0"/>
              </a:spcAft>
              <a:tabLst>
                <a:tab pos="630555" algn="l"/>
              </a:tabLst>
            </a:pPr>
            <a:endParaRPr lang="ru-RU" b="1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850" y="1255771"/>
            <a:ext cx="11430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Различный характер деятельности человека оказывает избирательное влияние на отдельные функции организма, на разные стороны энергетического обмена. Такая закономерность характерна и для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избирательности восстановительных процессов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Понимание избирательного характера тренировочных и соревновательных нагрузок, а также избирательного характера восстановления позволяет целенаправленно и эффективно управлять двигательным аппаратом, вегетативными функциями и энергетическим обменом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45720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Восстановительные процессы, происходящие в различных органах и системах, подвержены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тренируемости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Развитие и совершенствование долговременной адаптации во время тренировок к физическим нагрузкам проявляется не только на разных этапах спортивной деятельности (врабатывание, устойчивая работоспособность), но и в период восстановления. В ходе развития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адаптированности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организма к нагрузкам восстановительные процессы улучшаются, повышается их эффективность. У нетренированных лиц восстановительный период удлинен, а фаза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сверхвосстановления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выражена слабо. У высококвалифицированных спортсменов отмечаются непродолжительный период восстановления и более значительные явления суперкомпенсации.</a:t>
            </a:r>
          </a:p>
          <a:p>
            <a:pPr indent="45720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образом, результаты исследований показали, что утомленные работой мышцы быстрее восстанавливаются не при полном покое организма, а при работе других групп мышц. Для ускорения восстановительных процессов большое значение, как отмечалось, имеет массаж, психотренинг, водные процедуры, баня и др. Полноценный отдых невозможен без достаточного сна (расстройство, которое отрицательно влияет на восстановление работоспособности).</a:t>
            </a:r>
          </a:p>
          <a:p>
            <a:pPr indent="457200" algn="just"/>
            <a:endParaRPr lang="ru-RU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980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077700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630555" algn="l"/>
              </a:tabLst>
            </a:pPr>
            <a:r>
              <a:rPr lang="be-BY" sz="28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4</a:t>
            </a:r>
            <a:r>
              <a:rPr lang="ru-RU" sz="28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.2</a:t>
            </a:r>
            <a:r>
              <a:rPr lang="be-BY" sz="28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Физиологическая характеристика утомления и восстановления организма</a:t>
            </a:r>
          </a:p>
          <a:p>
            <a:pPr lvl="0" algn="r">
              <a:spcAft>
                <a:spcPts val="0"/>
              </a:spcAft>
              <a:tabLst>
                <a:tab pos="630555" algn="l"/>
              </a:tabLst>
            </a:pPr>
            <a:endParaRPr lang="ru-RU" b="1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54032" y="1218928"/>
            <a:ext cx="11923667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Имеются некоторые практические рекомендации для предупреждения острого утомления при умственной работе. Эти рекомендации особенно актуальны для студентов, значительное количество времени которых занимает умственная деятельность.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При продолжительной напряженной умственной работе, в особенности если она сопровождается сильным эмоциональным стрессом, рекомендуется произвольное общее расслабление скелетной мускулатуры, сочетаемое с избирательным, ритмично меняющим интенсивность и локализацию сокращением отдельных мышц или мышечных групп (например, сгибателей или разгибателей пальцев кисти и др.). 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Целесообразно регулярно выполнять разнообразные кратковременные упражнения, чтобы систематически повышать тонус и работоспособность головного мозга. Рекомендуется через каждые 15–30 или 30–60 минут осуществлять упражнения продолжительностью в 1 или 2,5 мин. Через каждые 2 часа рекомендуется проводить динамические упражнения (например, бег на месте, уделяя при этом внимание обеспечению ритмического, достаточно глубокого дыхания). 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При выполнении умственной работы в условиях выраженной монотонности, а также при значительной заторможенности нервной системы следует рекомендовать произвольное дополнительное мышечное напряжение – пока не восстановится необходимый тонус и работоспособность головного мозга.</a:t>
            </a:r>
          </a:p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Следует помнить, что систематическая физическая тренировка, занятия физическими упражнениями в условиях напряженной учебной деятельности студентов являются важнейшим средством разрядки нервного напряжения и сохранения здоровья. </a:t>
            </a: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1455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1331</TotalTime>
  <Words>2195</Words>
  <Application>Microsoft Office PowerPoint</Application>
  <PresentationFormat>Широкоэкранный</PresentationFormat>
  <Paragraphs>159</Paragraphs>
  <Slides>15</Slides>
  <Notes>13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2" baseType="lpstr">
      <vt:lpstr>Arial</vt:lpstr>
      <vt:lpstr>Calibri</vt:lpstr>
      <vt:lpstr>Century Gothic</vt:lpstr>
      <vt:lpstr>Times New Roman</vt:lpstr>
      <vt:lpstr>Wingdings</vt:lpstr>
      <vt:lpstr>Wingdings 3</vt:lpstr>
      <vt:lpstr>Ион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Министерство образования Республики Беларусь Учреждение образования  «Международный государственный экологический институт  имени А.Д. Сахарова» Белорусского государственного университета           ФИЗИЧЕСКАЯ КУЛЬТУРА: МАТЕРИАЛЫ К ЛЕКЦИЯМ       Допущено Министерством образования Республики Беларусь в качестве учебного пособия для студентов учреждений высшего образования по специальностям  6-05-0511-04 Медико-биологическое дело; 6-05-0521-01 Экология; 6-05-0521-02 Природоохранная деятельность; 6-05-0533-03 Медицинская физика; 6-05-0611-01 Информационные системы и технологии; 7-07-0712-02 Теплоэнергетика и теплотехника; 7-07-0533-03 Ядерная и радиационная безопасность    Под редакцией М.М. Круталевича       Минск 2023</dc:title>
  <dc:creator>User</dc:creator>
  <cp:lastModifiedBy>User</cp:lastModifiedBy>
  <cp:revision>103</cp:revision>
  <dcterms:created xsi:type="dcterms:W3CDTF">2023-10-12T12:24:14Z</dcterms:created>
  <dcterms:modified xsi:type="dcterms:W3CDTF">2024-04-16T07:28:51Z</dcterms:modified>
</cp:coreProperties>
</file>