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6" r:id="rId4"/>
    <p:sldId id="277" r:id="rId5"/>
    <p:sldId id="275" r:id="rId6"/>
    <p:sldId id="278" r:id="rId7"/>
    <p:sldId id="279" r:id="rId8"/>
    <p:sldId id="283" r:id="rId9"/>
    <p:sldId id="285" r:id="rId10"/>
    <p:sldId id="28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0" autoAdjust="0"/>
    <p:restoredTop sz="94711" autoAdjust="0"/>
  </p:normalViewPr>
  <p:slideViewPr>
    <p:cSldViewPr snapToGrid="0">
      <p:cViewPr varScale="1">
        <p:scale>
          <a:sx n="73" d="100"/>
          <a:sy n="73" d="100"/>
        </p:scale>
        <p:origin x="54" y="738"/>
      </p:cViewPr>
      <p:guideLst/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9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6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2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2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51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2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19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5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6089" y="923109"/>
            <a:ext cx="100457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2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Здоровый образ жизни – основа профессионального долголетия</a:t>
            </a:r>
          </a:p>
          <a:p>
            <a:pPr indent="450215" algn="just">
              <a:spcAft>
                <a:spcPts val="0"/>
              </a:spcAft>
            </a:pP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понятия, сущность и критерии здоровья. Факторы здоровья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Здоровый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 жизни и его отражение в профессиональной деятельности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компоненты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здорового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образа жизни.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5246" y="3977473"/>
            <a:ext cx="115867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раскрыть особенности здорового образа жизни как основы профессионального долголетия. 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Рассмотреть понятие «здоровье», а также факторы, влияющие на состояние здоровья.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Получить знания и представление о здоровом образе жизни в аспекте профессионального долголетия.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Охарактеризовать компоненты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692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2.3. Основные компоненты здорового образа жизни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975" y="1394248"/>
            <a:ext cx="11260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Предотвращение срывов при стрессах обеспечивает регулярная, но не чрезмерная физическая нагрузка, обладающая антистрессовым действием, снижающая тревогу и подавленность. Важно только, чтобы физические упражнения доставляли наслаждение. Существуют и другие эффективные методы борьбы со стрессом, влияющие на состояние здоровья индивида.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5577" y="897672"/>
            <a:ext cx="398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Психофизическая регуляция организма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1" y="2846759"/>
            <a:ext cx="111426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 межличностного общения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компонентов ЗОЖ является и культура межличностного общения, опирающаяся на открытость, гибкость, нестандартность плана действий. Развитию коммуникативной культуры содействует разнообразная и разносторонняя физкультурно-спортивная деятельность с ее многочисленными межличностными контактами гуманистического характера. Гармонично выстроенные отношения с коллективом позволяют студенту поддерживать психоэмоциональное состояние в норме, вести ЗОЖ, следить за своим здоровьем.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ЗОЖ – это своеобразная модель, основанная на принципах нравственности. Он должен быть рационально организованным, активным, трудовым, закаливающим, защищать от неблагоприятных воздействий окружающей среды, позволять до глубокой старости сохранять нравственное, психическое и физическое здоровье.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понятия, сущность и критерии здоровья. Факторы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здоровья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410" y="1570502"/>
            <a:ext cx="11612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определению Всемирной организации здравоохранения, здоровье рассматривается как «состояние физического, духовного и социального благополучия, а не только отсутствие болезней и физических дефектов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indent="47625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Среди основных компонентов здоровья выделяются: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соматический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текущее состояние органов и систем организма человека, основу которого составляет биологическая программа индивидуального развития на различных онтогенетических этапах;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физический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уровень развития и функциональных возможностей органов и систем организма, основу которого составляют морфологические и функциональные резервы, обеспечивающие его адаптационные реакции к воздействию различных факторов;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психический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(отражает состояние психической сферы человека), основу которого составляет состояние общего душевного комфорта, обеспечивающее адекватную поведенческую реакцию;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нравственный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представляет собой комплекс эмоционально-волевых и мотивационно-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потребностных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свойств личности, в основе которого – система ценностей, установок и мотивов поведения индивида в обществе;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это форма активного, деятельного отношения к миру, определяющая меру социальной активности и, прежде всего, трудоспособности.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понятия, сущность и критерии здоровья. Факторы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здоровья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4249" y="914328"/>
            <a:ext cx="109973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Критериями здоровья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(по Л.Н. Мачулиной и Н.В. Галькевич) являются: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онтогенеза (генеалогический, биологический и социальный анамнез).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физического и нервно-психического развития.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резистентности (сопротивляемости) организма.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функционального состояния основных систем организма.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или отсутствие хронических заболеваний или пороков развития.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2670" y="3358177"/>
            <a:ext cx="54602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влияющих на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состояние здоровья (рисунок 1):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наследственность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генетический фактор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 жизни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окружающая среда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экология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развития медицины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медицинское обеспечение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699" y="2960835"/>
            <a:ext cx="5498696" cy="293539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940078" y="6003740"/>
            <a:ext cx="6028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600"/>
              </a:spcBef>
              <a:spcAft>
                <a:spcPts val="600"/>
              </a:spcAft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Факторы,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влияющие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состояние здоровья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понятия, сущность и критерии здоровья. Факторы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здоровья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696" y="1403904"/>
            <a:ext cx="112863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 жизни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устоявшаяся форма бытия человека в мире, находящая своё выражение в его деятельности, интересах, убеждениях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Окружающая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как целостная система взаимосвязанных природных и антропогенных объектов и явлений, в которой протекает труд, быт и отдых людей, включает в себя социальные, природные и искусственно создаваемые физические, химические и биологические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свойство организма сохранять и передавать следующему поколению присущие данному организму особенности строения и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Медицинское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направлено на укрепление и сохранение здоровья, продление жизни людей, предупреждение и лечение болезней человека, а также облегчение страданий от физических и психических недугов.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5146" y="1061239"/>
            <a:ext cx="113674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мнению различных ученых ЗОЖ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представляется как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активная деятельность человека, направленная на сохранение и улучшение здоровья, и формируется целенаправленно на протяжении всей жизни. </a:t>
            </a: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 fontAlgn="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мнению Всемирной организации здравоохранения ЗОЖ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это 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поведение и мышление человека, обеспечивающие ему охрану и укрепление здоровья; </a:t>
            </a: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индивидуальная система привычек, которая обеспечивает человеку необходимый уровень жизнедеятельности для решения задач, связанных с выполнением обязанностей и для решения личных проблем и запросов; </a:t>
            </a: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 жизни, обеспечивающая достаточный и оптимальный обмен человека со средой и тем самым позволяющая сохранить здоровье на безопасном уровне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lvl="0" algn="just" fontAlgn="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 fontAlgn="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Профессиональное здоровье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состояние и процесс сохранения и развития регуляторных свойств организма, его физического, психического и социального благополучия, обеспечивающих высокую надежность и работоспособность на всех этапах профессиональной деятельности, профессиональное долголетие и максимальную продолжительность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 Оно включает: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состояния здоровья, влияние на нее профессиональной деятельности, острых, кумулятивных и отдаленных последствий профессиональной деятельности;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надежности профессиональной деятельности;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уровня мотивационной сферы, духовного и социального благополучия. </a:t>
            </a:r>
          </a:p>
          <a:p>
            <a:pPr lvl="0" algn="just" fontAlgn="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038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2.2 Здоровый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 жизни и его отражение в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2527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52" y="45194"/>
            <a:ext cx="120777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2.3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Основные компоненты здорового образа жизни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182" y="1005767"/>
            <a:ext cx="11112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компоненты ЗОЖ: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рациональный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режим труда и отдыха;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оптимальный двигательный режим;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рациональное питание;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отказ от вредных привычек (курения, употребления алкогольных напитков и наркотических веществ);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выполнение требований санитарии, личной гигиены, закаливания;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психофизическая регуляция организма (минимизация стресса);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культура межличностного общения и др.</a:t>
            </a:r>
            <a:endParaRPr lang="ru-RU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9006" y="3788687"/>
            <a:ext cx="1167819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t">
              <a:spcBef>
                <a:spcPts val="600"/>
              </a:spcBef>
              <a:spcAft>
                <a:spcPts val="6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Рациональный режим труда и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отдыха. </a:t>
            </a:r>
          </a:p>
          <a:p>
            <a:pPr indent="450215" algn="just" fontAlgn="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Значимость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хорошо организованного рационального режима труда и отдыха основано на закономерностях протекания биологических процессов в организме. Человек, соблюдая устоявшийся и наиболее целесообразный режим жизнедеятельности, лучше приспосабливается к течению важнейших физиологических процессов.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 fontAlgn="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Режим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дня является нормативной основой жизнедеятельности. Он должен быть индивидуальным, соответствовать конкретным условиям, состоянию здоровья, уровню работоспособности, личным интересам и склонностям. </a:t>
            </a:r>
          </a:p>
        </p:txBody>
      </p:sp>
    </p:spTree>
    <p:extLst>
      <p:ext uri="{BB962C8B-B14F-4D97-AF65-F5344CB8AC3E}">
        <p14:creationId xmlns:p14="http://schemas.microsoft.com/office/powerpoint/2010/main" val="1839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692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2.3. Основные компоненты здорового образа жизни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7488" y="707760"/>
            <a:ext cx="38055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Оптимальный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двигательный </a:t>
            </a:r>
            <a:r>
              <a:rPr lang="ru-RU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режим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2227" y="1078275"/>
            <a:ext cx="11273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Важнейшее условие ЗОЖ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оптимальный двигательный режим. Его основу составляют систематические занятия физическими упражнениями и спортом, эффективно решающие задачи сохранения и укрепления здоровья, развития физических качеств, усиления профилактики неблагоприятных возрастных изменений.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02465"/>
              </p:ext>
            </p:extLst>
          </p:nvPr>
        </p:nvGraphicFramePr>
        <p:xfrm>
          <a:off x="861728" y="4792840"/>
          <a:ext cx="9869714" cy="195072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637032"/>
                <a:gridCol w="3742992"/>
                <a:gridCol w="2057379"/>
                <a:gridCol w="2432311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Суточное потребление белков, жиров и углеводов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норма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для похудения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для набора массы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3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Белки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30–40%</a:t>
                      </a:r>
                    </a:p>
                    <a:p>
                      <a:pPr algn="ctr"/>
                      <a:r>
                        <a:rPr lang="ru-RU" sz="1600" dirty="0"/>
                        <a:t>(36–87 г/сутки)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40–45</a:t>
                      </a:r>
                      <a:r>
                        <a:rPr lang="en-US" sz="1600"/>
                        <a:t>%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</a:t>
                      </a:r>
                      <a:r>
                        <a:rPr lang="ru-RU" sz="1600"/>
                        <a:t>–</a:t>
                      </a:r>
                      <a:r>
                        <a:rPr lang="en-US" sz="1600"/>
                        <a:t>35%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3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Жиры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20–30%</a:t>
                      </a:r>
                    </a:p>
                    <a:p>
                      <a:pPr algn="ctr"/>
                      <a:r>
                        <a:rPr lang="ru-RU" sz="1600" dirty="0"/>
                        <a:t>(10% животные; 20% растительные; 60–154 г</a:t>
                      </a:r>
                      <a:r>
                        <a:rPr lang="en-US" sz="1600" dirty="0"/>
                        <a:t>/</a:t>
                      </a:r>
                      <a:r>
                        <a:rPr lang="ru-RU" sz="1600" dirty="0"/>
                        <a:t>сутки)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  <a:r>
                        <a:rPr lang="ru-RU" sz="1600" dirty="0"/>
                        <a:t>–</a:t>
                      </a:r>
                      <a:r>
                        <a:rPr lang="en-US" sz="1600" dirty="0"/>
                        <a:t>20%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  <a:r>
                        <a:rPr lang="ru-RU" sz="1600" dirty="0"/>
                        <a:t>–</a:t>
                      </a:r>
                      <a:r>
                        <a:rPr lang="en-US" sz="1600" dirty="0"/>
                        <a:t>25%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3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Углеводы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40–50</a:t>
                      </a:r>
                      <a:r>
                        <a:rPr lang="en-US" sz="1600" dirty="0"/>
                        <a:t>%</a:t>
                      </a:r>
                      <a:r>
                        <a:rPr lang="ru-RU" sz="1600" dirty="0"/>
                        <a:t> (257–586 г</a:t>
                      </a:r>
                      <a:r>
                        <a:rPr lang="en-US" sz="1600" dirty="0"/>
                        <a:t>/</a:t>
                      </a:r>
                      <a:r>
                        <a:rPr lang="ru-RU" sz="1600" dirty="0"/>
                        <a:t>сутки)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  <a:r>
                        <a:rPr lang="ru-RU" sz="1600" dirty="0"/>
                        <a:t>–</a:t>
                      </a:r>
                      <a:r>
                        <a:rPr lang="en-US" sz="1600" dirty="0"/>
                        <a:t>40%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  <a:r>
                        <a:rPr lang="ru-RU" sz="1600" dirty="0"/>
                        <a:t>–</a:t>
                      </a:r>
                      <a:r>
                        <a:rPr lang="en-US" sz="1600" dirty="0"/>
                        <a:t>60%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17077" y="4429036"/>
            <a:ext cx="6631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Суточное потребление белков, жиров и углеводов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1678" y="2198132"/>
            <a:ext cx="8741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Рациональное питание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это физиологически полноценный прием пищи людьми с учетом пола, возраста, характера труда и других факторов. Строится оно на следующих принципах: </a:t>
            </a: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достижения энергетического баланса;</a:t>
            </a: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установления правильного соотношения между основными пищевыми веществами (белками, жирами, углеводами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(таблица 1);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сбалансированности минеральных веществ и витаминов;</a:t>
            </a: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ритмичности приема пищи (режима питания).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692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2.3. Основные компоненты здорового образа жизни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5575" y="664290"/>
            <a:ext cx="3066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Отказ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вредных привычек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457" y="1306026"/>
            <a:ext cx="11740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ЗОЖ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несовместим с вредными привычками. Употребления алкогольных напитков, наркотических веществ и курение входит в число важнейших факторов риска многих заболеваний, негативно отражающихся на здоровье студентов.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жизни, связанный с употреблением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неизбежно приводит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 систем и органов, утрате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активности, замыкание в кругу своих эгоистических интересов, снижается качество жизни в целом.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(курение, вдыхание, прием внутрь, введение подкожно и внутривенно)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веществ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отличающихся по характеру и степени своего воздействия на организм человека, связано с процессом стойкого привыкания (зависимости) к таким препаратам. Первоначальная эйфория после употребления наркотика постепенно приводит к состоянию, сопровождающемуся слабостью, апатией, чувством разбитости, слезотечением, тошнотой, рвотой, болями в мышцах, чувством страха, бредом преследования, тяжелым сном. При передозировке могут наступить нарушения со стороны сердечно-сосудистой системы и дыхания, мочеотделения, появляются различные сыпи, сильный кожный зуд, резкая слабость, изменение сознания, судороги, нередки случаи смерти.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распространенной вредной привычкой является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курение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вейпов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курении выделяется большое количество вредных веществ, попадающих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организм. В результате снижается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мышечная сила, достаточно часто появляется головная боль, головокружение, учащение сердцебиения, повышенная утомляемость, понижается умственная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возникновению различных заболеваний.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692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2.3. Основные компоненты здорового образа жизни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300" y="806232"/>
            <a:ext cx="7102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Выполнение требований санитарии, личной гигиены, закаливания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535" y="1240785"/>
            <a:ext cx="115606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Соблюдение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санитарных норм и требований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безопасной жизнедеятельности человека является обязательным условием и регламентируется соответствующими нормативными правовыми документами. В таких документах изложены правила, выполнение которых в значительной степени влияет на сохранение здоровья людей. Применяются санитарно-гигиенические нормы и в спортивной практике, что позволяет своевременно принять необходимые меры, обеспечивающие наиболее благоприятные условия для занимающихся физической культурой и спортом.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человека обязательно знание правил и требований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гигиены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в себя рациональный суточный режим; гигиену тела, одежды и обуви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Важным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оздоровительным средством является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подразумевает повышение устойчивости не только к жаре или холоду, но и к целому ряду других неблагоприятных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воздействий. </a:t>
            </a: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535" y="4098345"/>
            <a:ext cx="10998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Приступая к закаливанию, по рекомендации специалистов, необходимо усвоить его основные принципы: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систематичность;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постепенность;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индивидуальных особенностей человека и состояния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 воздействия природных факторов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804</TotalTime>
  <Words>1307</Words>
  <Application>Microsoft Office PowerPoint</Application>
  <PresentationFormat>Широкоэкранный</PresentationFormat>
  <Paragraphs>118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User</cp:lastModifiedBy>
  <cp:revision>61</cp:revision>
  <dcterms:created xsi:type="dcterms:W3CDTF">2023-10-12T12:24:14Z</dcterms:created>
  <dcterms:modified xsi:type="dcterms:W3CDTF">2024-04-15T12:07:45Z</dcterms:modified>
</cp:coreProperties>
</file>