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70" r:id="rId6"/>
    <p:sldId id="260" r:id="rId7"/>
    <p:sldId id="266" r:id="rId8"/>
    <p:sldId id="271" r:id="rId9"/>
    <p:sldId id="272" r:id="rId10"/>
    <p:sldId id="268" r:id="rId11"/>
    <p:sldId id="269" r:id="rId12"/>
  </p:sldIdLst>
  <p:sldSz cx="12192000" cy="6858000"/>
  <p:notesSz cx="6797675" cy="9928225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741"/>
    <a:srgbClr val="6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580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4A4A4-7C81-4FF5-BABE-4CFC449E1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EE1303-7599-4F3E-841F-1C0322C9F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4E3464-AD09-42EA-80A7-5F432495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6685E-197E-4B4B-9A13-8FA90ABF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5F0067-B508-4B20-9CD3-78628B91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6687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959A4-4803-442D-8C00-D32DE8C2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BBCB2C-2E35-44FD-9541-4A390D0DC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24B75-1303-4DCF-9F54-57C3C0CC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BC49ED-E5FE-4940-895F-F0F1A4CB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C1482-6583-46FE-A6E1-1BBEB0F1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7549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C8A216-4567-437C-8B3D-B95F238E2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06D9A-7295-4919-B6B7-DB577038B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C0EADB-ACDD-4143-8334-79DFC3F8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2FD16-D24A-4986-8379-D8550C6A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466D0C-7761-4096-877C-9284675A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2129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7EC37-14BF-4A67-83BA-907C5EC3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7E2F0-A032-4EFC-9711-C4362186A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2F32B1-28FF-4474-B8CA-A06E3D11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2D8EF3-898E-49EE-9BA6-67152CBDD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47964-F194-40CB-B87E-B5A0EF57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1472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9E004-9B8D-477F-A9DB-E4681569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39144D-3216-443F-917C-2F23485F8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AD15E-8339-4CEA-8B22-9A7BC1BD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DC0DD-8533-4300-9635-AA87962C5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4842E-5EEB-4568-B4A9-187F1B65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7474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D9D5D-864C-4C97-9081-7DCCB39F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A92DB-E7A4-4E8E-9993-8C8FAD83B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4DBCFA-414C-4C20-A075-2FCE3271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00409D-7DFE-464E-BE4D-10959A5E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4CCFA2-8E02-46D7-AC9B-C99EFA63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73AFF0-4114-4543-8DF8-21F861D8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476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7922C-3A86-4C93-83E2-0C09528E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3E34BE-638F-4A0E-A1C5-603674769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ACEEF7-5A12-4093-8367-F84E34807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998A40-F31F-45A7-B1DF-5ED17C143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A639A1-06D4-4CA4-B145-BCE2BE35D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36B1A4-3B7E-402C-89C8-007A1D84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9731D9-02BA-4A11-91D8-F7E075C2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6F925C-56DF-4A2B-B0EB-08896ED9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6574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4BCF3-C4AB-4D47-9843-21A7DEC2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481938-F96C-41AB-B0EF-88B47B8B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2395C0-BCAF-4090-A02C-49133F8F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C9295A-9AD8-42B9-A187-E3663728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8370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6EF3AB-7088-4DDB-B823-A950CE36E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6F4801-AD7B-4BDB-9C32-B1800238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0D7A42-0B77-4835-8F1D-0D862718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6089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E7650-6DB1-4B10-9896-DC809C98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F9E55-DB33-47A4-A554-42307A55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F7FF7F-BE9D-4F72-AE0D-21096A6D4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2A72E6-2F29-4F06-AB74-8CDCB629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371E45-28E1-425B-BC4F-2DB0E260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0DBCC2-73E7-439F-B591-A5DCFA1D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8597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7F014-FD81-4B57-B203-C7FB416B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4F705F-2EE6-4DCA-8144-015BBBA9C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BA0E84-7451-4438-AF6F-4F4149FBC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69E06B-C44E-476D-B93B-0674995B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DCAD89-C878-412C-BE35-2435E57D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CC1C54-2B46-4611-9C3F-76BC0451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7211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24000">
              <a:schemeClr val="accent6">
                <a:lumMod val="40000"/>
                <a:lumOff val="60000"/>
              </a:schemeClr>
            </a:gs>
            <a:gs pos="58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62FE9-74F7-4979-9394-79D968715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36AD4F-578C-45F1-9A57-8CFF0CC22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C9876-9218-40C8-AEFB-C9C64F845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3EF6-CF00-48A3-AF1F-01E2F9704F3D}" type="datetimeFigureOut">
              <a:rPr lang="ru-BY" smtClean="0"/>
              <a:t>05.01.2021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47EABC-E61F-4DC7-9DBF-982A2B8DF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B45C8-87DC-4120-BFC0-6D7496E6D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2C8DC-69C4-4FA5-8CB9-BABC68B9015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7521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FCFF8-6932-44DE-85E1-05A45A1A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3" y="32339"/>
            <a:ext cx="1392195" cy="2610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F765E-6693-45BA-B2B3-08604ADE749B}"/>
              </a:ext>
            </a:extLst>
          </p:cNvPr>
          <p:cNvSpPr txBox="1"/>
          <p:nvPr/>
        </p:nvSpPr>
        <p:spPr>
          <a:xfrm>
            <a:off x="0" y="917640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МЕЖДУНАРОДНЫЙ ГОСУДАРСТВЕННЫЙ ЭКОЛОГИЧЕСКИЙ ИНСТИТУТ</a:t>
            </a:r>
          </a:p>
          <a:p>
            <a:pPr algn="ctr"/>
            <a:r>
              <a:rPr lang="ru-RU" sz="6000" dirty="0"/>
              <a:t>ИМЕНИ А.Д.САХАРОВА БЕЛОРУССКОГО ГОСУДАРСТВЕННОГО УНИВЕРСИТЕТА</a:t>
            </a:r>
            <a:endParaRPr lang="ru-BY" sz="6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50C05-0D11-4803-8B32-6FE2D5CBF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73" y="32339"/>
            <a:ext cx="1984722" cy="26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0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CC8BF-B7BB-4650-852E-96A3013C9D98}"/>
              </a:ext>
            </a:extLst>
          </p:cNvPr>
          <p:cNvSpPr txBox="1"/>
          <p:nvPr/>
        </p:nvSpPr>
        <p:spPr>
          <a:xfrm>
            <a:off x="1567415" y="105172"/>
            <a:ext cx="9057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Контактная информация</a:t>
            </a:r>
            <a:endParaRPr lang="ru-BY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E1BFA-2354-49EF-9444-FF5B634961E7}"/>
              </a:ext>
            </a:extLst>
          </p:cNvPr>
          <p:cNvSpPr txBox="1"/>
          <p:nvPr/>
        </p:nvSpPr>
        <p:spPr>
          <a:xfrm>
            <a:off x="3200173" y="894409"/>
            <a:ext cx="579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220070, г. Минск, ул. </a:t>
            </a:r>
            <a:r>
              <a:rPr lang="ru-RU" sz="2400" b="1" dirty="0" err="1"/>
              <a:t>Долгобродская</a:t>
            </a:r>
            <a:r>
              <a:rPr lang="ru-RU" sz="2400" b="1" dirty="0"/>
              <a:t>, 23/1</a:t>
            </a:r>
            <a:endParaRPr lang="ru-BY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6443D-5840-48A9-BA7A-BEFAC797A6EF}"/>
              </a:ext>
            </a:extLst>
          </p:cNvPr>
          <p:cNvSpPr txBox="1"/>
          <p:nvPr/>
        </p:nvSpPr>
        <p:spPr>
          <a:xfrm>
            <a:off x="898351" y="1256936"/>
            <a:ext cx="1024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 вопросам приемной компании можно проконсультироваться по телефону: </a:t>
            </a:r>
            <a:r>
              <a:rPr lang="ru-RU" sz="2400" dirty="0"/>
              <a:t>8 (017) 379-89-17</a:t>
            </a:r>
            <a:endParaRPr lang="ru-BY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22481-C3EF-4C58-9627-EA7F8F14D5C5}"/>
              </a:ext>
            </a:extLst>
          </p:cNvPr>
          <p:cNvSpPr txBox="1"/>
          <p:nvPr/>
        </p:nvSpPr>
        <p:spPr>
          <a:xfrm>
            <a:off x="898351" y="2042699"/>
            <a:ext cx="102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Телефон приемной комиссии БГУ: </a:t>
            </a:r>
            <a:r>
              <a:rPr lang="ru-RU" sz="2400" dirty="0"/>
              <a:t>8 (017) 209-50-85</a:t>
            </a:r>
            <a:endParaRPr lang="ru-BY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04B30-0BBC-4A64-B209-C9F8CE93E7C0}"/>
              </a:ext>
            </a:extLst>
          </p:cNvPr>
          <p:cNvSpPr txBox="1"/>
          <p:nvPr/>
        </p:nvSpPr>
        <p:spPr>
          <a:xfrm>
            <a:off x="898351" y="2459891"/>
            <a:ext cx="102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Телефон декана: </a:t>
            </a:r>
            <a:r>
              <a:rPr lang="ru-RU" sz="2400" dirty="0"/>
              <a:t>8 (017) 396-71-77, </a:t>
            </a:r>
            <a:r>
              <a:rPr lang="ru-RU" sz="2400" b="1" dirty="0"/>
              <a:t>специалисты деканата: </a:t>
            </a:r>
            <a:r>
              <a:rPr lang="ru-RU" sz="2400" dirty="0"/>
              <a:t>8 (017) 377-91-76</a:t>
            </a:r>
            <a:endParaRPr lang="ru-BY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3942F-9E4F-4847-985B-EF76394DCA56}"/>
              </a:ext>
            </a:extLst>
          </p:cNvPr>
          <p:cNvSpPr txBox="1"/>
          <p:nvPr/>
        </p:nvSpPr>
        <p:spPr>
          <a:xfrm>
            <a:off x="898351" y="2900619"/>
            <a:ext cx="102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Электронная почта:</a:t>
            </a:r>
          </a:p>
          <a:p>
            <a:r>
              <a:rPr lang="en-US" sz="2400" dirty="0"/>
              <a:t>abitur@iseu.by – </a:t>
            </a:r>
            <a:r>
              <a:rPr lang="ru-RU" sz="2400" dirty="0"/>
              <a:t>информация о поступлении</a:t>
            </a:r>
          </a:p>
          <a:p>
            <a:r>
              <a:rPr lang="en-US" sz="2400" dirty="0"/>
              <a:t>zhvl@mail.ru – </a:t>
            </a:r>
            <a:r>
              <a:rPr lang="ru-RU" sz="2400" dirty="0"/>
              <a:t>заведующий кафедрой</a:t>
            </a:r>
            <a:endParaRPr lang="ru-BY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EBBA0-2186-4819-9DD1-7F34AC9AB254}"/>
              </a:ext>
            </a:extLst>
          </p:cNvPr>
          <p:cNvSpPr txBox="1"/>
          <p:nvPr/>
        </p:nvSpPr>
        <p:spPr>
          <a:xfrm>
            <a:off x="1180300" y="4012140"/>
            <a:ext cx="9831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Дополнительная информация на сайтах:</a:t>
            </a:r>
          </a:p>
          <a:p>
            <a:pPr algn="ctr"/>
            <a:r>
              <a:rPr lang="en-US" sz="2400" dirty="0"/>
              <a:t>iseu.bsu.by</a:t>
            </a:r>
          </a:p>
          <a:p>
            <a:pPr algn="ctr"/>
            <a:r>
              <a:rPr lang="en-US" sz="2400" dirty="0"/>
              <a:t>abiturient.bsu.by</a:t>
            </a:r>
          </a:p>
          <a:p>
            <a:pPr algn="ctr"/>
            <a:r>
              <a:rPr lang="en-US" sz="2400" dirty="0"/>
              <a:t>vk.com/</a:t>
            </a:r>
            <a:r>
              <a:rPr lang="en-US" sz="2400" dirty="0" err="1"/>
              <a:t>abitur_isei_bsu</a:t>
            </a:r>
            <a:endParaRPr lang="ru-BY" sz="2400" dirty="0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B6CEF242-D6A0-4801-BC56-646922877947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1DE96E1D-391F-4F34-A5B5-E06CF4165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0DC654F0-235A-413D-9746-23D6E966B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5871CCFE-0198-45EC-A751-B10267CF4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7162762B-6BFE-454E-ACE0-955A54B6AE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50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726E32-50C5-43A4-8D21-396591A7BE44}"/>
              </a:ext>
            </a:extLst>
          </p:cNvPr>
          <p:cNvSpPr txBox="1"/>
          <p:nvPr/>
        </p:nvSpPr>
        <p:spPr>
          <a:xfrm>
            <a:off x="1567416" y="321335"/>
            <a:ext cx="9057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Поступайте учиться к нам</a:t>
            </a:r>
            <a:endParaRPr lang="ru-BY" sz="5400" dirty="0"/>
          </a:p>
        </p:txBody>
      </p:sp>
      <p:pic>
        <p:nvPicPr>
          <p:cNvPr id="4098" name="Picture 2" descr="IT в медицине будущего: дополнительная реальность">
            <a:extLst>
              <a:ext uri="{FF2B5EF4-FFF2-40B4-BE49-F238E27FC236}">
                <a16:creationId xmlns:a16="http://schemas.microsoft.com/office/drawing/2014/main" id="{8821CE92-410C-4272-914B-A0FE84F1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3" y="1678994"/>
            <a:ext cx="5653088" cy="37536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at is 'ecological economics' and why do we need to talk about it?">
            <a:extLst>
              <a:ext uri="{FF2B5EF4-FFF2-40B4-BE49-F238E27FC236}">
                <a16:creationId xmlns:a16="http://schemas.microsoft.com/office/drawing/2014/main" id="{2438DDC8-AC77-4306-BFD3-B837AEBE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13" y="1678994"/>
            <a:ext cx="6273064" cy="3756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D175CD6E-7DB3-44C5-9B25-A7CB080AC29B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46BB7BFF-5CE1-4307-8FCA-8416BC90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5E1F7C6F-F01F-4C2F-9426-7C44ECC2C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7">
            <a:extLst>
              <a:ext uri="{FF2B5EF4-FFF2-40B4-BE49-F238E27FC236}">
                <a16:creationId xmlns:a16="http://schemas.microsoft.com/office/drawing/2014/main" id="{3ABE40DB-5439-4A47-8D8C-992745AD5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0BC696E3-8001-4ADD-AB53-CD2AEDAE52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82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35000">
              <a:schemeClr val="accent6">
                <a:lumMod val="40000"/>
                <a:lumOff val="60000"/>
              </a:schemeClr>
            </a:gs>
            <a:gs pos="66000">
              <a:schemeClr val="accent6">
                <a:lumMod val="60000"/>
                <a:lumOff val="40000"/>
              </a:schemeClr>
            </a:gs>
            <a:gs pos="90000">
              <a:schemeClr val="accent6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475FA63-7A1F-4A83-9D8A-C17FFEB064B8}"/>
              </a:ext>
            </a:extLst>
          </p:cNvPr>
          <p:cNvSpPr/>
          <p:nvPr/>
        </p:nvSpPr>
        <p:spPr>
          <a:xfrm>
            <a:off x="8194071" y="2793028"/>
            <a:ext cx="14285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8800" b="1" dirty="0">
                <a:ln w="10160">
                  <a:noFill/>
                  <a:prstDash val="solid"/>
                </a:ln>
                <a:solidFill>
                  <a:srgbClr val="66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" panose="02060603020205020403" pitchFamily="18" charset="0"/>
                <a:cs typeface="Times New Roman" panose="02020603050405020304" pitchFamily="18" charset="0"/>
              </a:rPr>
              <a:t>IT</a:t>
            </a:r>
            <a:endParaRPr lang="ru-RU" sz="8800" b="1" dirty="0">
              <a:ln w="10160">
                <a:noFill/>
                <a:prstDash val="solid"/>
              </a:ln>
              <a:solidFill>
                <a:srgbClr val="66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920F10-D72A-499A-AC40-E92AD54B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963" y="1432712"/>
            <a:ext cx="2907675" cy="177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7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B4976B-0353-4193-82B0-A6DB8EA1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89" y="2563582"/>
            <a:ext cx="2893088" cy="2045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7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EA89FB-DD43-4F22-BA98-1119145033DE}"/>
              </a:ext>
            </a:extLst>
          </p:cNvPr>
          <p:cNvSpPr/>
          <p:nvPr/>
        </p:nvSpPr>
        <p:spPr>
          <a:xfrm>
            <a:off x="1976079" y="264899"/>
            <a:ext cx="8779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5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ПОБЕД</a:t>
            </a:r>
            <a:r>
              <a:rPr lang="en-US" sz="43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35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8B21D4-A023-4D55-930C-F7697140C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690" y="3792776"/>
            <a:ext cx="2869190" cy="144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7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18D5A3-954E-4812-85A5-EACDBA9C5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" y="803612"/>
            <a:ext cx="2413156" cy="3409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7C9200-A37F-411A-937F-85212428B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7" y="4659468"/>
            <a:ext cx="947632" cy="838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4ACBD3-30C7-46E6-964F-C43CCEBE1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75" y="4993766"/>
            <a:ext cx="540000" cy="5372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D20930-36E5-4770-BEFF-EE4863B47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3" y="4995583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5B86D1-CC2B-4C91-B864-FA2E8835E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33630" y="4993766"/>
            <a:ext cx="540000" cy="5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ED408AE-C309-4C05-B85C-9300C56D6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16863" y="4978871"/>
            <a:ext cx="540000" cy="5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9DFDAFF-0EDC-486A-9B0C-8F3211498B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44" y="4984941"/>
            <a:ext cx="540000" cy="5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397DB82-4533-4179-9EDC-7DB6BFEC63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98" y="4993766"/>
            <a:ext cx="512023" cy="540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3E6B54-D3A5-4673-8D4E-7D3B26E9AA82}"/>
              </a:ext>
            </a:extLst>
          </p:cNvPr>
          <p:cNvSpPr/>
          <p:nvPr/>
        </p:nvSpPr>
        <p:spPr>
          <a:xfrm>
            <a:off x="2873768" y="701580"/>
            <a:ext cx="6748899" cy="4001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2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И ТЕХНОЛОГИИ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22D47D1-F48B-49F6-A996-7B9A149F61D8}"/>
              </a:ext>
            </a:extLst>
          </p:cNvPr>
          <p:cNvSpPr/>
          <p:nvPr/>
        </p:nvSpPr>
        <p:spPr>
          <a:xfrm>
            <a:off x="2146261" y="3909935"/>
            <a:ext cx="393300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ЭКОЛОГИИ</a:t>
            </a:r>
          </a:p>
          <a:p>
            <a:pPr algn="ctr"/>
            <a:endParaRPr lang="ru-RU" sz="1600" b="1" dirty="0">
              <a:ln w="10160">
                <a:noFill/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ИНЖЕНЕР-ПРОГРАММИСТ-ЭКОЛОГ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4A15F53-4026-49CB-97E0-B51933C01521}"/>
              </a:ext>
            </a:extLst>
          </p:cNvPr>
          <p:cNvSpPr/>
          <p:nvPr/>
        </p:nvSpPr>
        <p:spPr>
          <a:xfrm>
            <a:off x="6547203" y="3964553"/>
            <a:ext cx="29881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ЗДРАВООХРАНЕНИИ</a:t>
            </a:r>
          </a:p>
          <a:p>
            <a:pPr algn="ctr"/>
            <a:endParaRPr lang="ru-RU" sz="1600" b="1" dirty="0">
              <a:ln w="10160">
                <a:noFill/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ИНЖЕНЕР-ПРОГРАММИСТ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1752F86-2D77-42D6-BC66-E7F4EE346E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16" y="2020553"/>
            <a:ext cx="1723090" cy="1944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182961D-0BD2-439C-A1EB-9287291F54B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568" r="12452" b="9396"/>
          <a:stretch/>
        </p:blipFill>
        <p:spPr>
          <a:xfrm>
            <a:off x="3684021" y="2141917"/>
            <a:ext cx="1530380" cy="19440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9B17E28-0DA3-43B7-9F24-36C2F770EAA9}"/>
              </a:ext>
            </a:extLst>
          </p:cNvPr>
          <p:cNvGrpSpPr/>
          <p:nvPr/>
        </p:nvGrpSpPr>
        <p:grpSpPr>
          <a:xfrm>
            <a:off x="4294178" y="958664"/>
            <a:ext cx="1281335" cy="1260000"/>
            <a:chOff x="4379109" y="1662773"/>
            <a:chExt cx="1281335" cy="126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Дуга 3">
              <a:extLst>
                <a:ext uri="{FF2B5EF4-FFF2-40B4-BE49-F238E27FC236}">
                  <a16:creationId xmlns:a16="http://schemas.microsoft.com/office/drawing/2014/main" id="{CDE2403B-32CF-4309-8546-F67C4B2B8BB3}"/>
                </a:ext>
              </a:extLst>
            </p:cNvPr>
            <p:cNvSpPr/>
            <p:nvPr/>
          </p:nvSpPr>
          <p:spPr>
            <a:xfrm rot="10800000">
              <a:off x="4379109" y="1662773"/>
              <a:ext cx="1260000" cy="1260000"/>
            </a:xfrm>
            <a:prstGeom prst="arc">
              <a:avLst/>
            </a:prstGeom>
            <a:noFill/>
            <a:ln>
              <a:solidFill>
                <a:srgbClr val="57974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25" name="Дуга 24">
              <a:extLst>
                <a:ext uri="{FF2B5EF4-FFF2-40B4-BE49-F238E27FC236}">
                  <a16:creationId xmlns:a16="http://schemas.microsoft.com/office/drawing/2014/main" id="{BE12AA10-ACDB-49C7-A258-ED971F3EED2B}"/>
                </a:ext>
              </a:extLst>
            </p:cNvPr>
            <p:cNvSpPr/>
            <p:nvPr/>
          </p:nvSpPr>
          <p:spPr>
            <a:xfrm rot="10800000">
              <a:off x="4580444" y="1668129"/>
              <a:ext cx="1080000" cy="1080000"/>
            </a:xfrm>
            <a:prstGeom prst="arc">
              <a:avLst/>
            </a:prstGeom>
            <a:noFill/>
            <a:ln>
              <a:solidFill>
                <a:srgbClr val="57974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26" name="Дуга 25">
              <a:extLst>
                <a:ext uri="{FF2B5EF4-FFF2-40B4-BE49-F238E27FC236}">
                  <a16:creationId xmlns:a16="http://schemas.microsoft.com/office/drawing/2014/main" id="{73C97DD3-4A5D-47DA-A0D5-D8EF7D59EA1A}"/>
                </a:ext>
              </a:extLst>
            </p:cNvPr>
            <p:cNvSpPr/>
            <p:nvPr/>
          </p:nvSpPr>
          <p:spPr>
            <a:xfrm rot="10800000">
              <a:off x="4760444" y="1668129"/>
              <a:ext cx="900000" cy="900000"/>
            </a:xfrm>
            <a:prstGeom prst="arc">
              <a:avLst/>
            </a:prstGeom>
            <a:noFill/>
            <a:ln>
              <a:solidFill>
                <a:srgbClr val="57974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27" name="Дуга 26">
              <a:extLst>
                <a:ext uri="{FF2B5EF4-FFF2-40B4-BE49-F238E27FC236}">
                  <a16:creationId xmlns:a16="http://schemas.microsoft.com/office/drawing/2014/main" id="{D1B3F886-EFB4-4432-B622-C4B462FDEAE8}"/>
                </a:ext>
              </a:extLst>
            </p:cNvPr>
            <p:cNvSpPr/>
            <p:nvPr/>
          </p:nvSpPr>
          <p:spPr>
            <a:xfrm rot="10800000">
              <a:off x="4923717" y="1668129"/>
              <a:ext cx="720000" cy="720000"/>
            </a:xfrm>
            <a:prstGeom prst="arc">
              <a:avLst/>
            </a:prstGeom>
            <a:noFill/>
            <a:ln>
              <a:solidFill>
                <a:srgbClr val="57974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id="{ABA4136D-C32F-4AA9-89BB-B67F4D9A7505}"/>
                </a:ext>
              </a:extLst>
            </p:cNvPr>
            <p:cNvSpPr/>
            <p:nvPr/>
          </p:nvSpPr>
          <p:spPr>
            <a:xfrm rot="10800000">
              <a:off x="5099109" y="1668127"/>
              <a:ext cx="540000" cy="540000"/>
            </a:xfrm>
            <a:prstGeom prst="arc">
              <a:avLst/>
            </a:prstGeom>
            <a:noFill/>
            <a:ln>
              <a:solidFill>
                <a:srgbClr val="57974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34" name="Дуга 33">
              <a:extLst>
                <a:ext uri="{FF2B5EF4-FFF2-40B4-BE49-F238E27FC236}">
                  <a16:creationId xmlns:a16="http://schemas.microsoft.com/office/drawing/2014/main" id="{CD659FD4-D41B-40CA-A2E9-292677A0C113}"/>
                </a:ext>
              </a:extLst>
            </p:cNvPr>
            <p:cNvSpPr/>
            <p:nvPr/>
          </p:nvSpPr>
          <p:spPr>
            <a:xfrm rot="10800000">
              <a:off x="5275457" y="1666216"/>
              <a:ext cx="360000" cy="360000"/>
            </a:xfrm>
            <a:prstGeom prst="arc">
              <a:avLst/>
            </a:prstGeom>
            <a:noFill/>
            <a:ln>
              <a:solidFill>
                <a:srgbClr val="57974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7B09FD-153F-44EC-BC61-F8D5B0653CF7}"/>
              </a:ext>
            </a:extLst>
          </p:cNvPr>
          <p:cNvGrpSpPr/>
          <p:nvPr/>
        </p:nvGrpSpPr>
        <p:grpSpPr>
          <a:xfrm flipH="1">
            <a:off x="6522216" y="926204"/>
            <a:ext cx="1281335" cy="1260000"/>
            <a:chOff x="6363717" y="1662773"/>
            <a:chExt cx="1281335" cy="126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Дуга 34">
              <a:extLst>
                <a:ext uri="{FF2B5EF4-FFF2-40B4-BE49-F238E27FC236}">
                  <a16:creationId xmlns:a16="http://schemas.microsoft.com/office/drawing/2014/main" id="{6CED2338-BEBA-4DED-91FF-172D39A60923}"/>
                </a:ext>
              </a:extLst>
            </p:cNvPr>
            <p:cNvSpPr/>
            <p:nvPr/>
          </p:nvSpPr>
          <p:spPr>
            <a:xfrm rot="10800000">
              <a:off x="6363717" y="1662773"/>
              <a:ext cx="1260000" cy="1260000"/>
            </a:xfrm>
            <a:prstGeom prst="arc">
              <a:avLst/>
            </a:prstGeom>
            <a:noFill/>
            <a:ln>
              <a:solidFill>
                <a:srgbClr val="66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36" name="Дуга 35">
              <a:extLst>
                <a:ext uri="{FF2B5EF4-FFF2-40B4-BE49-F238E27FC236}">
                  <a16:creationId xmlns:a16="http://schemas.microsoft.com/office/drawing/2014/main" id="{708B230A-5D61-4A2E-982B-B8396D30D252}"/>
                </a:ext>
              </a:extLst>
            </p:cNvPr>
            <p:cNvSpPr/>
            <p:nvPr/>
          </p:nvSpPr>
          <p:spPr>
            <a:xfrm rot="10800000">
              <a:off x="6565052" y="1668129"/>
              <a:ext cx="1080000" cy="1080000"/>
            </a:xfrm>
            <a:prstGeom prst="arc">
              <a:avLst/>
            </a:prstGeom>
            <a:noFill/>
            <a:ln>
              <a:solidFill>
                <a:srgbClr val="66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37" name="Дуга 36">
              <a:extLst>
                <a:ext uri="{FF2B5EF4-FFF2-40B4-BE49-F238E27FC236}">
                  <a16:creationId xmlns:a16="http://schemas.microsoft.com/office/drawing/2014/main" id="{F7F02486-7823-4807-8896-E137F9194ADC}"/>
                </a:ext>
              </a:extLst>
            </p:cNvPr>
            <p:cNvSpPr/>
            <p:nvPr/>
          </p:nvSpPr>
          <p:spPr>
            <a:xfrm rot="10800000">
              <a:off x="6745052" y="1668129"/>
              <a:ext cx="900000" cy="900000"/>
            </a:xfrm>
            <a:prstGeom prst="arc">
              <a:avLst/>
            </a:prstGeom>
            <a:noFill/>
            <a:ln>
              <a:solidFill>
                <a:srgbClr val="66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38" name="Дуга 37">
              <a:extLst>
                <a:ext uri="{FF2B5EF4-FFF2-40B4-BE49-F238E27FC236}">
                  <a16:creationId xmlns:a16="http://schemas.microsoft.com/office/drawing/2014/main" id="{21403967-5CC9-41F8-86B5-1EDDF2A4B6CB}"/>
                </a:ext>
              </a:extLst>
            </p:cNvPr>
            <p:cNvSpPr/>
            <p:nvPr/>
          </p:nvSpPr>
          <p:spPr>
            <a:xfrm rot="10800000">
              <a:off x="6908325" y="1668129"/>
              <a:ext cx="720000" cy="720000"/>
            </a:xfrm>
            <a:prstGeom prst="arc">
              <a:avLst/>
            </a:prstGeom>
            <a:noFill/>
            <a:ln>
              <a:solidFill>
                <a:srgbClr val="66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39" name="Дуга 38">
              <a:extLst>
                <a:ext uri="{FF2B5EF4-FFF2-40B4-BE49-F238E27FC236}">
                  <a16:creationId xmlns:a16="http://schemas.microsoft.com/office/drawing/2014/main" id="{0892B7AB-FFAA-422A-BF2C-75945FC0BF75}"/>
                </a:ext>
              </a:extLst>
            </p:cNvPr>
            <p:cNvSpPr/>
            <p:nvPr/>
          </p:nvSpPr>
          <p:spPr>
            <a:xfrm rot="10800000">
              <a:off x="7083717" y="1668127"/>
              <a:ext cx="540000" cy="540000"/>
            </a:xfrm>
            <a:prstGeom prst="arc">
              <a:avLst/>
            </a:prstGeom>
            <a:noFill/>
            <a:ln>
              <a:solidFill>
                <a:srgbClr val="66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40" name="Дуга 39">
              <a:extLst>
                <a:ext uri="{FF2B5EF4-FFF2-40B4-BE49-F238E27FC236}">
                  <a16:creationId xmlns:a16="http://schemas.microsoft.com/office/drawing/2014/main" id="{01D8E135-7B35-446C-BD8D-CFBA7B1FA11C}"/>
                </a:ext>
              </a:extLst>
            </p:cNvPr>
            <p:cNvSpPr/>
            <p:nvPr/>
          </p:nvSpPr>
          <p:spPr>
            <a:xfrm rot="10800000">
              <a:off x="7260065" y="1666216"/>
              <a:ext cx="360000" cy="360000"/>
            </a:xfrm>
            <a:prstGeom prst="arc">
              <a:avLst/>
            </a:prstGeom>
            <a:noFill/>
            <a:ln>
              <a:solidFill>
                <a:srgbClr val="66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1778C2A-8EB1-4798-B327-E746FB9B3178}"/>
              </a:ext>
            </a:extLst>
          </p:cNvPr>
          <p:cNvSpPr/>
          <p:nvPr/>
        </p:nvSpPr>
        <p:spPr>
          <a:xfrm>
            <a:off x="2843124" y="2679769"/>
            <a:ext cx="14285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8800" b="1" dirty="0">
                <a:ln w="10160">
                  <a:noFill/>
                  <a:prstDash val="solid"/>
                </a:ln>
                <a:solidFill>
                  <a:srgbClr val="57974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" panose="02060603020205020403" pitchFamily="18" charset="0"/>
                <a:cs typeface="Times New Roman" panose="02020603050405020304" pitchFamily="18" charset="0"/>
              </a:rPr>
              <a:t>IT</a:t>
            </a:r>
            <a:endParaRPr lang="ru-RU" sz="8800" b="1" dirty="0">
              <a:ln w="10160">
                <a:noFill/>
                <a:prstDash val="solid"/>
              </a:ln>
              <a:solidFill>
                <a:srgbClr val="57974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3">
            <a:extLst>
              <a:ext uri="{FF2B5EF4-FFF2-40B4-BE49-F238E27FC236}">
                <a16:creationId xmlns:a16="http://schemas.microsoft.com/office/drawing/2014/main" id="{E90080D9-4B18-4BFC-98D7-A2DB4BE8FABD}"/>
              </a:ext>
            </a:extLst>
          </p:cNvPr>
          <p:cNvGrpSpPr>
            <a:grpSpLocks/>
          </p:cNvGrpSpPr>
          <p:nvPr/>
        </p:nvGrpSpPr>
        <p:grpSpPr bwMode="auto">
          <a:xfrm>
            <a:off x="0" y="5622202"/>
            <a:ext cx="12191999" cy="1235798"/>
            <a:chOff x="0" y="3792"/>
            <a:chExt cx="5760" cy="528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9DDD4484-57DE-4A6E-8F50-C9C76D26B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46" name="Text Box 6">
              <a:extLst>
                <a:ext uri="{FF2B5EF4-FFF2-40B4-BE49-F238E27FC236}">
                  <a16:creationId xmlns:a16="http://schemas.microsoft.com/office/drawing/2014/main" id="{8A881E59-A97F-42D8-A2F4-CFC14D45D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7" name="Picture 7">
            <a:extLst>
              <a:ext uri="{FF2B5EF4-FFF2-40B4-BE49-F238E27FC236}">
                <a16:creationId xmlns:a16="http://schemas.microsoft.com/office/drawing/2014/main" id="{8654FC20-547D-4872-8DAF-FA230744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662104"/>
            <a:ext cx="881062" cy="123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Объект 4">
            <a:extLst>
              <a:ext uri="{FF2B5EF4-FFF2-40B4-BE49-F238E27FC236}">
                <a16:creationId xmlns:a16="http://schemas.microsoft.com/office/drawing/2014/main" id="{8479B209-7FDF-4871-A85E-595C3A9D1D0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00613"/>
            <a:ext cx="1544638" cy="101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99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1E074F-55A3-4C67-958B-12C64B3C3124}"/>
              </a:ext>
            </a:extLst>
          </p:cNvPr>
          <p:cNvSpPr txBox="1"/>
          <p:nvPr/>
        </p:nvSpPr>
        <p:spPr>
          <a:xfrm>
            <a:off x="1567416" y="321335"/>
            <a:ext cx="9057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Общая информация</a:t>
            </a:r>
            <a:endParaRPr lang="ru-BY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0089E-8282-4A66-A3DB-8B2E76E3F44A}"/>
              </a:ext>
            </a:extLst>
          </p:cNvPr>
          <p:cNvSpPr txBox="1"/>
          <p:nvPr/>
        </p:nvSpPr>
        <p:spPr>
          <a:xfrm>
            <a:off x="135559" y="1392326"/>
            <a:ext cx="882315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Факультет:</a:t>
            </a:r>
          </a:p>
          <a:p>
            <a:r>
              <a:rPr lang="ru-RU" sz="2800" dirty="0"/>
              <a:t> - мониторинга окружающей среды</a:t>
            </a:r>
          </a:p>
          <a:p>
            <a:r>
              <a:rPr lang="ru-RU" sz="3200" b="1" dirty="0"/>
              <a:t>Профилирующая кафедра:</a:t>
            </a:r>
          </a:p>
          <a:p>
            <a:r>
              <a:rPr lang="ru-RU" sz="2800" dirty="0"/>
              <a:t> - информационных технологий в экологии и медицине</a:t>
            </a:r>
          </a:p>
          <a:p>
            <a:r>
              <a:rPr lang="ru-RU" sz="3200" b="1" dirty="0"/>
              <a:t>Присваиваемая квалификация:</a:t>
            </a:r>
          </a:p>
          <a:p>
            <a:r>
              <a:rPr lang="ru-RU" sz="2800" dirty="0"/>
              <a:t> - инженер-программист</a:t>
            </a:r>
          </a:p>
          <a:p>
            <a:r>
              <a:rPr lang="ru-RU" sz="2800" dirty="0"/>
              <a:t> - инженер-программист-эколог</a:t>
            </a:r>
          </a:p>
          <a:p>
            <a:r>
              <a:rPr lang="ru-RU" sz="3200" b="1" dirty="0"/>
              <a:t>Срок обучения:</a:t>
            </a:r>
          </a:p>
          <a:p>
            <a:r>
              <a:rPr lang="ru-RU" sz="2800" dirty="0"/>
              <a:t> - 4 года</a:t>
            </a:r>
            <a:endParaRPr lang="ru-BY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1BB61-A25F-43E4-8643-E7D3AA1F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672" y="2190750"/>
            <a:ext cx="3764328" cy="33452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78E48BC3-5E8D-44F5-96FE-B66BBCF45EC8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05A16A0F-5F01-4494-9866-F00B9134E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9814C171-26A3-4A56-A23D-D0CB6137B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B7A6A225-63AC-4AA0-BCF4-7F6FA842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4">
            <a:extLst>
              <a:ext uri="{FF2B5EF4-FFF2-40B4-BE49-F238E27FC236}">
                <a16:creationId xmlns:a16="http://schemas.microsoft.com/office/drawing/2014/main" id="{49D63402-C2A1-40A3-ADDB-D0178E0C5D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74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F50E33-8EF0-43B4-A268-2D78D875A7F3}"/>
              </a:ext>
            </a:extLst>
          </p:cNvPr>
          <p:cNvSpPr txBox="1"/>
          <p:nvPr/>
        </p:nvSpPr>
        <p:spPr>
          <a:xfrm>
            <a:off x="2170383" y="167446"/>
            <a:ext cx="78512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dirty="0"/>
              <a:t>Информационные системы и технологии (в экологии)</a:t>
            </a:r>
            <a:endParaRPr lang="ru-BY" sz="3700" dirty="0"/>
          </a:p>
        </p:txBody>
      </p:sp>
      <p:pic>
        <p:nvPicPr>
          <p:cNvPr id="2050" name="Picture 2" descr="Экологические праздники: даты и истории возникновения | Экология сегодня">
            <a:extLst>
              <a:ext uri="{FF2B5EF4-FFF2-40B4-BE49-F238E27FC236}">
                <a16:creationId xmlns:a16="http://schemas.microsoft.com/office/drawing/2014/main" id="{3EC03689-DC48-4468-BA63-9D1F7AE6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33" y="1356040"/>
            <a:ext cx="3692332" cy="2907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Сетевая региональная команда учителей экологии — Центр поддержки одаренных  детей ХКИРО">
            <a:extLst>
              <a:ext uri="{FF2B5EF4-FFF2-40B4-BE49-F238E27FC236}">
                <a16:creationId xmlns:a16="http://schemas.microsoft.com/office/drawing/2014/main" id="{1CA579BC-7EF6-457E-A0E4-2651D4DF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26" y="2640518"/>
            <a:ext cx="2829613" cy="2717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72382974-837B-420F-AFAE-7E045CFE3522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CE6872D0-481E-461F-8E7E-998154A03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0F388988-4AA2-4DA8-B46A-6D51D071A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1617D758-2829-46AB-ABDF-45594320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A7B3F6DA-175B-438D-9CF4-101B305125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706D7-E086-42B5-9D14-822587C71E53}"/>
              </a:ext>
            </a:extLst>
          </p:cNvPr>
          <p:cNvSpPr/>
          <p:nvPr/>
        </p:nvSpPr>
        <p:spPr>
          <a:xfrm>
            <a:off x="323850" y="1356040"/>
            <a:ext cx="6201924" cy="4029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Программа специальности будет интересна молодым людям, мечтающим о приобретении навыков по разработке программного обеспечения для анализа и решения различных задач экологического профиля. Обучение в институте проходит на высоком организационном и методическом уровне с применением современных компьютерных технологий.  К концу обучения наш выпускник умеет: разрабатывать средства и системы автоматизации сбора и обработки данных, программировать на языках программирования разных классов, создавать программные продукты различного назначения.</a:t>
            </a:r>
            <a:endParaRPr lang="ru-BY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4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F50E33-8EF0-43B4-A268-2D78D875A7F3}"/>
              </a:ext>
            </a:extLst>
          </p:cNvPr>
          <p:cNvSpPr txBox="1"/>
          <p:nvPr/>
        </p:nvSpPr>
        <p:spPr>
          <a:xfrm>
            <a:off x="2170383" y="167446"/>
            <a:ext cx="78512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dirty="0"/>
              <a:t>Информационные системы и технологии (в здравоохранении)</a:t>
            </a:r>
            <a:endParaRPr lang="ru-BY" sz="3700" dirty="0"/>
          </a:p>
        </p:txBody>
      </p:sp>
      <p:pic>
        <p:nvPicPr>
          <p:cNvPr id="1028" name="Picture 4" descr="Информационные технологии в медицине: важность применения">
            <a:extLst>
              <a:ext uri="{FF2B5EF4-FFF2-40B4-BE49-F238E27FC236}">
                <a16:creationId xmlns:a16="http://schemas.microsoft.com/office/drawing/2014/main" id="{E2E9CD67-4056-4ECD-9D48-EE445CF70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1" y="1548006"/>
            <a:ext cx="4429865" cy="3003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ИТ в медицине: как технологии меняют одну из старейших отраслей - CNews">
            <a:extLst>
              <a:ext uri="{FF2B5EF4-FFF2-40B4-BE49-F238E27FC236}">
                <a16:creationId xmlns:a16="http://schemas.microsoft.com/office/drawing/2014/main" id="{554C55BC-6A77-4CD6-BBA8-0A17DDAB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89" y="2862751"/>
            <a:ext cx="4429865" cy="2325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491932B9-0D6A-4D51-8760-5FB5E0931719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C410C79D-1A92-4FCA-8D33-1EFDDA1A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46F88052-CD87-4301-A934-F2C43FF34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D06301B0-B040-4D06-B0FD-D72AB648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8D1FB7EB-1276-4E52-A10C-91C5F17E06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EB0C957-16C9-4B24-97A1-FA0311A69181}"/>
              </a:ext>
            </a:extLst>
          </p:cNvPr>
          <p:cNvSpPr/>
          <p:nvPr/>
        </p:nvSpPr>
        <p:spPr>
          <a:xfrm>
            <a:off x="226195" y="1908199"/>
            <a:ext cx="6290014" cy="304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Выпускники данной специальности  получают углубленные знания в области информационной безопасности и методов защиты в информационных системах, обладают навыками проектирования и разработки ПО для систем обработки информации; адаптации и внедрения программных систем и технологий в здравоохранении; наладки, диагностики и ремонта аппаратно-программного обеспечения; эксплуатации и настройки систем защиты информации.</a:t>
            </a:r>
            <a:endParaRPr lang="ru-BY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81B3FA-3301-4C5B-8273-FDC6EA55F1D4}"/>
              </a:ext>
            </a:extLst>
          </p:cNvPr>
          <p:cNvSpPr txBox="1"/>
          <p:nvPr/>
        </p:nvSpPr>
        <p:spPr>
          <a:xfrm>
            <a:off x="2112445" y="321335"/>
            <a:ext cx="796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Вступительные испытания</a:t>
            </a:r>
            <a:endParaRPr lang="ru-BY" sz="5400" dirty="0"/>
          </a:p>
        </p:txBody>
      </p:sp>
      <p:pic>
        <p:nvPicPr>
          <p:cNvPr id="3074" name="Picture 2" descr="Что такое IT и почему это так важно? | IT Media | Яндекс Дзен">
            <a:extLst>
              <a:ext uri="{FF2B5EF4-FFF2-40B4-BE49-F238E27FC236}">
                <a16:creationId xmlns:a16="http://schemas.microsoft.com/office/drawing/2014/main" id="{5765FF1F-DBA8-4171-9F8F-6D08B06E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42" y="1721622"/>
            <a:ext cx="4879305" cy="3605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 descr="Информационные технологии и связь. Можно ли сделать карьеру в IT?">
            <a:extLst>
              <a:ext uri="{FF2B5EF4-FFF2-40B4-BE49-F238E27FC236}">
                <a16:creationId xmlns:a16="http://schemas.microsoft.com/office/drawing/2014/main" id="{769EC589-AAAE-4F65-AE88-B202BA95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54" y="3236465"/>
            <a:ext cx="4451024" cy="2386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CC029C-6159-4217-8F9C-52D4289471FC}"/>
              </a:ext>
            </a:extLst>
          </p:cNvPr>
          <p:cNvSpPr txBox="1"/>
          <p:nvPr/>
        </p:nvSpPr>
        <p:spPr>
          <a:xfrm>
            <a:off x="116878" y="1319392"/>
            <a:ext cx="7555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Централизованное тестирование:</a:t>
            </a:r>
          </a:p>
          <a:p>
            <a:r>
              <a:rPr lang="ru-RU" sz="3200" dirty="0"/>
              <a:t> - математика;</a:t>
            </a:r>
          </a:p>
          <a:p>
            <a:r>
              <a:rPr lang="ru-RU" sz="3200" dirty="0"/>
              <a:t> - физика;</a:t>
            </a:r>
          </a:p>
          <a:p>
            <a:r>
              <a:rPr lang="ru-RU" sz="3200" dirty="0"/>
              <a:t> - белорусский или русский язык.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B8E7F97-373E-4314-BF9E-23FAA921A43F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4EDA9607-5FC3-41A0-9010-CFC610CFF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DBFCC7BD-6A3F-419A-AF41-43EF806A1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23495237-BA48-4B3D-87FA-B069A1C6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4">
            <a:extLst>
              <a:ext uri="{FF2B5EF4-FFF2-40B4-BE49-F238E27FC236}">
                <a16:creationId xmlns:a16="http://schemas.microsoft.com/office/drawing/2014/main" id="{EC378190-A354-4F78-BE53-DE7F46FD90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42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361333-39DB-413E-85C8-0EA507A979A7}"/>
              </a:ext>
            </a:extLst>
          </p:cNvPr>
          <p:cNvSpPr txBox="1"/>
          <p:nvPr/>
        </p:nvSpPr>
        <p:spPr>
          <a:xfrm>
            <a:off x="1567415" y="138589"/>
            <a:ext cx="9057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Занимаемые должности</a:t>
            </a:r>
            <a:endParaRPr lang="ru-BY" sz="4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C86C98-9091-462D-BC0F-7ABE638C179F}"/>
              </a:ext>
            </a:extLst>
          </p:cNvPr>
          <p:cNvSpPr/>
          <p:nvPr/>
        </p:nvSpPr>
        <p:spPr>
          <a:xfrm>
            <a:off x="500110" y="1489911"/>
            <a:ext cx="5243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Calibri" panose="020F0502020204030204" pitchFamily="34" charset="0"/>
              </a:rPr>
              <a:t>Администратор баз данных; Системный администратор; SEO-оптимизатор; SMM-менеджер; Веб-разработчик; Разработчик мобильных приложений; Специалист по информационной безопасности; Тестировщик программного обеспечения;  Инженер-эколог в  институтах Национальной Академии наук Беларуси,  республиканских научно-практических центрах,  информационно-технических организациях, городских и районных инспекциях Министерства природных ресурсов и охраны окружающей среды, у резидентов  Парка высоких технологий. предприятиями атомной энергетики, машиностроения, учреждениями экологического профиля.</a:t>
            </a:r>
            <a:endParaRPr lang="ru-BY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FB474E-E1F9-462B-8B8E-301A70099697}"/>
              </a:ext>
            </a:extLst>
          </p:cNvPr>
          <p:cNvSpPr/>
          <p:nvPr/>
        </p:nvSpPr>
        <p:spPr>
          <a:xfrm>
            <a:off x="6448148" y="1489911"/>
            <a:ext cx="5243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Calibri" panose="020F0502020204030204" pitchFamily="34" charset="0"/>
              </a:rPr>
              <a:t>Администратор баз данных; Системный администратор; SEO-оптимизатор; SMM-менеджер; Веб-разработчик; Разработчик мобильных приложений; Специалист по информационной безопасности; Тестировщик программного обеспечения; Инженер по медицинской технике в институтах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Национальной Академии наук Беларуси, республиканских научно-практических центрах,  Информационно-технических организациях, городских и районных инспекциях Министерства природных ресурсов и охраны окружающей среды,  медицинских учреждениях, организациях Парка высоких технологий.</a:t>
            </a:r>
            <a:endParaRPr lang="ru-B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8A78D-1282-4DCF-93BE-824368E1D88A}"/>
              </a:ext>
            </a:extLst>
          </p:cNvPr>
          <p:cNvSpPr txBox="1"/>
          <p:nvPr/>
        </p:nvSpPr>
        <p:spPr>
          <a:xfrm>
            <a:off x="745530" y="1003255"/>
            <a:ext cx="475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ИНЖЕНЕР-ПРОГРАММИСТ-ЭКОЛОГ</a:t>
            </a:r>
            <a:endParaRPr lang="ru-BY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2D2DC-B4F8-45E4-B875-775BEB9F27D2}"/>
              </a:ext>
            </a:extLst>
          </p:cNvPr>
          <p:cNvSpPr txBox="1"/>
          <p:nvPr/>
        </p:nvSpPr>
        <p:spPr>
          <a:xfrm>
            <a:off x="7264557" y="997545"/>
            <a:ext cx="3610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ИНЖЕНЕР-ПРОГРАММИСТ</a:t>
            </a:r>
            <a:endParaRPr lang="ru-BY" sz="2400" dirty="0"/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DC949160-02BD-4541-BA95-026019C3AABD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6BC22802-78C5-4E3D-9BBA-73DAA8BD7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F55FD761-53F8-4B9A-B0E3-92BF47F8A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52336A4D-6ADD-4772-BD04-2096A45F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1EA35ED2-0052-4FA6-ADD1-32AB2F81C1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95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F68C19-BDAD-4BE7-ABA4-F7CF64D6C0F7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C2D911-4470-444E-B1BF-918900191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82F933B8-171E-4286-8999-8991B907C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ADB838F1-74DE-438B-A27C-7E144D8E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5FD4032E-4D1B-4D79-9CC1-6A7B004414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E73134-64CF-4027-A3A1-99E2091EFCBB}"/>
              </a:ext>
            </a:extLst>
          </p:cNvPr>
          <p:cNvSpPr txBox="1"/>
          <p:nvPr/>
        </p:nvSpPr>
        <p:spPr>
          <a:xfrm>
            <a:off x="1" y="138589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Научно-исследовательская работа студентов</a:t>
            </a:r>
            <a:endParaRPr lang="ru-BY" sz="4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551790-AE2D-49A2-9181-71789795AF44}"/>
              </a:ext>
            </a:extLst>
          </p:cNvPr>
          <p:cNvSpPr/>
          <p:nvPr/>
        </p:nvSpPr>
        <p:spPr>
          <a:xfrm>
            <a:off x="607896" y="2274838"/>
            <a:ext cx="6636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cs typeface="Times New Roman" pitchFamily="18" charset="0"/>
              </a:rPr>
              <a:t>- Студенческая научно-исследовательская лаборатория по проектированию и разработке автоматизированных систем управления замкнутой водной средой (</a:t>
            </a:r>
            <a:r>
              <a:rPr lang="ru-RU" sz="2400" dirty="0" err="1">
                <a:cs typeface="Times New Roman" pitchFamily="18" charset="0"/>
              </a:rPr>
              <a:t>аква</a:t>
            </a:r>
            <a:r>
              <a:rPr lang="ru-RU" sz="2400" dirty="0">
                <a:cs typeface="Times New Roman" pitchFamily="18" charset="0"/>
              </a:rPr>
              <a:t>- и гидропоника)</a:t>
            </a:r>
          </a:p>
          <a:p>
            <a:r>
              <a:rPr lang="ru-RU" sz="2400" dirty="0">
                <a:cs typeface="Times New Roman" pitchFamily="18" charset="0"/>
              </a:rPr>
              <a:t>- Студенческая научно-исследовательская лаборатория геоинформационных систем</a:t>
            </a:r>
            <a:endParaRPr lang="ru-BY" sz="2400" dirty="0">
              <a:cs typeface="Times New Roman" pitchFamily="18" charset="0"/>
            </a:endParaRPr>
          </a:p>
        </p:txBody>
      </p:sp>
      <p:pic>
        <p:nvPicPr>
          <p:cNvPr id="1026" name="Picture 2" descr="Лаборатория «Геоинформационных систем и экологии»">
            <a:extLst>
              <a:ext uri="{FF2B5EF4-FFF2-40B4-BE49-F238E27FC236}">
                <a16:creationId xmlns:a16="http://schemas.microsoft.com/office/drawing/2014/main" id="{37F3E87B-90C1-47D4-B78B-AE2C68B2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34" y="3791319"/>
            <a:ext cx="2533897" cy="15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FBFF7D-0DE3-4A6C-979E-B99D6143D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52" y="2459208"/>
            <a:ext cx="2533897" cy="16892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D7073B-E359-4654-8F2E-71503AF76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35" y="1160468"/>
            <a:ext cx="2533896" cy="16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0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C2F783-67C3-4286-A86B-290C01FFC4D2}"/>
              </a:ext>
            </a:extLst>
          </p:cNvPr>
          <p:cNvGrpSpPr>
            <a:grpSpLocks/>
          </p:cNvGrpSpPr>
          <p:nvPr/>
        </p:nvGrpSpPr>
        <p:grpSpPr bwMode="auto">
          <a:xfrm>
            <a:off x="0" y="5697532"/>
            <a:ext cx="12191999" cy="1160468"/>
            <a:chOff x="0" y="3792"/>
            <a:chExt cx="5760" cy="5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0C6D8F-933F-4BC7-BCC6-C50777634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2"/>
              <a:ext cx="5760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60000"/>
                </a:lnSpc>
                <a:spcBef>
                  <a:spcPct val="0"/>
                </a:spcBef>
                <a:buClrTx/>
                <a:buFontTx/>
                <a:buNone/>
              </a:pPr>
              <a:endParaRPr lang="ru-RU" altLang="ru-RU" sz="1800">
                <a:latin typeface="Tahoma" panose="020B0604030504040204" pitchFamily="34" charset="0"/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F06CF126-9F2A-4C1B-901B-DAD50438F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" y="3860"/>
              <a:ext cx="3653" cy="39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информационных технологий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экологии и медицине</a:t>
              </a:r>
              <a:endPara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5A69B9DE-3C40-4FD7-84C3-7652C94C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4" y="5737228"/>
            <a:ext cx="8810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F70E8ED3-9ADE-4CD5-AE23-95EBF327C1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5762715"/>
            <a:ext cx="1544638" cy="95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C1CCD-3FED-4CAC-93A7-3E91587FD1C0}"/>
              </a:ext>
            </a:extLst>
          </p:cNvPr>
          <p:cNvSpPr txBox="1"/>
          <p:nvPr/>
        </p:nvSpPr>
        <p:spPr>
          <a:xfrm>
            <a:off x="1" y="138589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Культурно-массовая жизнь студентов</a:t>
            </a:r>
            <a:endParaRPr lang="ru-BY" sz="4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A3215B-7B9F-45BE-B65E-3ECB7A6B3C0B}"/>
              </a:ext>
            </a:extLst>
          </p:cNvPr>
          <p:cNvSpPr/>
          <p:nvPr/>
        </p:nvSpPr>
        <p:spPr>
          <a:xfrm>
            <a:off x="870196" y="147193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cs typeface="Times New Roman" pitchFamily="18" charset="0"/>
              </a:rPr>
              <a:t>- Гильдия студентов</a:t>
            </a:r>
          </a:p>
          <a:p>
            <a:pPr>
              <a:defRPr/>
            </a:pPr>
            <a:r>
              <a:rPr lang="ru-RU" sz="3200" dirty="0">
                <a:cs typeface="Times New Roman" pitchFamily="18" charset="0"/>
              </a:rPr>
              <a:t>- «БРСМ»</a:t>
            </a:r>
          </a:p>
          <a:p>
            <a:pPr>
              <a:defRPr/>
            </a:pPr>
            <a:r>
              <a:rPr lang="ru-RU" sz="3200" dirty="0">
                <a:cs typeface="Times New Roman" pitchFamily="18" charset="0"/>
              </a:rPr>
              <a:t>- Первичная профсоюзная организация студентов</a:t>
            </a:r>
          </a:p>
          <a:p>
            <a:pPr>
              <a:defRPr/>
            </a:pPr>
            <a:r>
              <a:rPr lang="ru-RU" sz="3200" dirty="0">
                <a:cs typeface="Times New Roman" pitchFamily="18" charset="0"/>
              </a:rPr>
              <a:t>- Студенческий совет общежития</a:t>
            </a:r>
          </a:p>
          <a:p>
            <a:pPr>
              <a:defRPr/>
            </a:pPr>
            <a:r>
              <a:rPr lang="ru-RU" sz="3200" dirty="0">
                <a:cs typeface="Times New Roman" pitchFamily="18" charset="0"/>
              </a:rPr>
              <a:t>- Творческий союз</a:t>
            </a:r>
          </a:p>
          <a:p>
            <a:pPr>
              <a:defRPr/>
            </a:pPr>
            <a:r>
              <a:rPr lang="ru-RU" sz="3200" dirty="0">
                <a:cs typeface="Times New Roman" pitchFamily="18" charset="0"/>
              </a:rPr>
              <a:t>- Совет старост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91A21B-2314-488C-905B-6E17C5A4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66" y="3312326"/>
            <a:ext cx="2032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61CDEFB-4F92-40AE-A320-9CE4C876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78" y="1453343"/>
            <a:ext cx="1844675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s://pp.vk.me/c638218/v638218706/83af/mEOh-bSOi8s.jpg">
            <a:extLst>
              <a:ext uri="{FF2B5EF4-FFF2-40B4-BE49-F238E27FC236}">
                <a16:creationId xmlns:a16="http://schemas.microsoft.com/office/drawing/2014/main" id="{0A5BF86D-D884-4820-B477-E98FFBF8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72281" y="3244825"/>
            <a:ext cx="1457795" cy="230425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34302AD-43AD-43C1-90DC-642AE6D6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853" y="0"/>
            <a:ext cx="5610225" cy="396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9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588</Words>
  <Application>Microsoft Office PowerPoint</Application>
  <PresentationFormat>Широкоэкранный</PresentationFormat>
  <Paragraphs>81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Rockwell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Михаил Арцименя</cp:lastModifiedBy>
  <cp:revision>47</cp:revision>
  <cp:lastPrinted>2020-12-14T06:35:28Z</cp:lastPrinted>
  <dcterms:created xsi:type="dcterms:W3CDTF">2020-12-04T07:09:27Z</dcterms:created>
  <dcterms:modified xsi:type="dcterms:W3CDTF">2021-01-05T09:29:35Z</dcterms:modified>
</cp:coreProperties>
</file>