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79" r:id="rId2"/>
    <p:sldId id="259" r:id="rId3"/>
    <p:sldId id="260" r:id="rId4"/>
    <p:sldId id="267" r:id="rId5"/>
    <p:sldId id="257" r:id="rId6"/>
    <p:sldId id="258" r:id="rId7"/>
    <p:sldId id="262" r:id="rId8"/>
    <p:sldId id="263" r:id="rId9"/>
    <p:sldId id="264" r:id="rId10"/>
    <p:sldId id="265" r:id="rId11"/>
    <p:sldId id="280" r:id="rId12"/>
    <p:sldId id="281" r:id="rId13"/>
    <p:sldId id="284" r:id="rId14"/>
    <p:sldId id="291" r:id="rId15"/>
    <p:sldId id="266" r:id="rId16"/>
    <p:sldId id="286" r:id="rId17"/>
    <p:sldId id="282" r:id="rId18"/>
    <p:sldId id="272" r:id="rId19"/>
    <p:sldId id="273" r:id="rId20"/>
    <p:sldId id="271" r:id="rId21"/>
    <p:sldId id="268" r:id="rId22"/>
    <p:sldId id="283" r:id="rId23"/>
    <p:sldId id="270" r:id="rId24"/>
    <p:sldId id="287" r:id="rId25"/>
    <p:sldId id="288" r:id="rId26"/>
    <p:sldId id="289" r:id="rId27"/>
    <p:sldId id="290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7" autoAdjust="0"/>
    <p:restoredTop sz="94660"/>
  </p:normalViewPr>
  <p:slideViewPr>
    <p:cSldViewPr>
      <p:cViewPr varScale="1">
        <p:scale>
          <a:sx n="108" d="100"/>
          <a:sy n="108" d="100"/>
        </p:scale>
        <p:origin x="20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DCAEA-5940-4F77-BEE4-A8A484EE4B9E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06D6C-8EE2-4CD6-AC8B-91D387EF9E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664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06D6C-8EE2-4CD6-AC8B-91D387EF9EB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098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06D6C-8EE2-4CD6-AC8B-91D387EF9EB9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707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06D6C-8EE2-4CD6-AC8B-91D387EF9EB9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235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06D6C-8EE2-4CD6-AC8B-91D387EF9EB9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961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44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729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06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61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5903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16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3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49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93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760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76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47E8E-A7CD-4186-9CE8-D18B18ABFCCC}" type="datetimeFigureOut">
              <a:rPr lang="ru-RU" smtClean="0"/>
              <a:pPr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A48F6-A9E2-4797-98A6-0D05CD5E5E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15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1500174"/>
            <a:ext cx="6500858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ОТЧЕТ о ДЕЯТЕЛЬНОСТИ  НАУЧНОЙ ШКОЛЫ </a:t>
            </a:r>
          </a:p>
          <a:p>
            <a:endParaRPr lang="ru-RU" sz="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МГЭИ  им. А. Д. САХАРОВА  БГУ</a:t>
            </a:r>
          </a:p>
          <a:p>
            <a:pPr algn="ctr"/>
            <a:endParaRPr lang="ru-RU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rgbClr val="00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«</a:t>
            </a:r>
            <a:r>
              <a:rPr lang="ru-RU" b="1" dirty="0">
                <a:solidFill>
                  <a:srgbClr val="0000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НАУЧНЫЕ ИССЛЕДОВАНИЯ В ОБЛАСТЯХ ЭКОЛОГИИ, РАДИОБИОЛОГИИ,  РАДИОЭКОЛОГИИ,  ГЕНЕТИКИ И БИОТЕХНОЛОГИИ»</a:t>
            </a:r>
          </a:p>
          <a:p>
            <a:pPr algn="ctr"/>
            <a:endParaRPr lang="ru-RU" sz="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  2023 г.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799288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Научно-исследовательские работы докторантов, аспирантов, соискателей и студентов по грантам Минобразования РБ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2.  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 НИР 02/23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«Эколого-биологическая характеристика инвазивных видов десятиногих раков в природных климатических условиях Республики Беларусь».  Срок выполнения – 2023 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биол. наук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Голубев,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исполнитель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аспиранка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Е.А.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Улащик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НИР 02/24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«Разработка модели формирования экологических компетенций студентов как средство решения целей устойчивого развития».   Срок выполнения – 2024 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 – канд. биол. наук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Е.Ю. Жук,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исполнители – студентка 4 курса  ФЭМ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А.В. Яцковская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студентка 3-го курса ФЭМ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Д.А. Яцкевич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/>
              <a:t>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По отдельным проектам, разрабатываемым на конкурсной основе (научным, научно-техническим, инновационным 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 проводились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/>
              <a:t> 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 договорам на создание научно-технической продукции с предприятиями и организациями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не проводились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896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496944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5616575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 государственным программам (научное обеспечение)  </a:t>
            </a:r>
          </a:p>
          <a:p>
            <a:pPr algn="ctr">
              <a:spcAft>
                <a:spcPts val="0"/>
              </a:spcAft>
              <a:tabLst>
                <a:tab pos="5616575" algn="l"/>
              </a:tabLs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1.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НИР 07/23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«Создание нового сайта ГИАЦ НСМОС». Работа выполнялась по мероприятию 141 «Обеспечение сбора, обработки, анализа и представления комплексной информации о состоянии окружающей среды ГИАЦ НСМОС» подпрограммы 5 «Национальная система мониторинга окружающей среды» Государственной программы «Охрана окружающей среды и устойчивое использование природных ресурсов» на 2021–2025 гг. Срок выполнения –   2023 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 – канд. биол. наук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В.В. Журавков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2.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НИР 12/23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«Нормативно-методическое обеспечение при проведении работ по обследованию и дезактивации территорий, объектов, оборудования и ликвидации объектов на территориях, загрязненных вследствие катастрофы на Чернобыльской АЭС». Работа выполнялась по мероприятию подпункта 65.31 «Нормативно-методическое обеспечение при проведении работ по обследованию и дезактивации территорий, объектов, оборудования и ликвидации объектов на территориях, загрязненных вследствие катастрофы на Чернобыльской АЭС» Государственной программы по преодолению последствий катастрофы на Чернобыльской АЭС на 2021-2025 годы. Срок выполнения 2023 г. №  Научный руководитель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с.-х. наук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Н.Н.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Цыбулько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 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6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82089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НИР 13/23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«Разработать концепцию обращения с отходами дезактивации чернобыльского происхождения в отдаленный послеаварийный период». Работа по мероприятию подпункта 65.32 «Разработать концепцию обращения с отходами дезактивации чернобыльского происхождения в отдаленный послеаварийный период» Государственной программы по преодолению последствий катастрофы на Чернобыльской АЭС на 2021-2025 годы. Срок выполнения – 2023 г. Научный руководитель – доктор с.-х. наук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Н.Н.Цыбулько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НИР 03/24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«Установление ограничений производства на пахотных землях товарной продукции растениеводства (зерно, картофель) и на луговых землях кормов (зернофураж, зеленая масса), отвечающих нормативным требованиям по содержанию 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137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 и 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Sr, в зависимости от типовой принадлежности (дерново-подзолистые, торфяные почвы), гранулометрического состава, уровня плодородия и плотности радиоактивного загрязнения почв». Работа выполнялась по мероприятию Государственной программы по преодолению последствий катастрофы на Чернобыльской АЭС на 2021-2025 гг.  Срок выполнения – 2024 г. Научный руководитель – доктор с.-хоз. наук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Н.Н.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Цыбулько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36482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828092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НИР 04/24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«Разработать схему зонирования территорий радиоактивного загрязнения, рекомендации по их правовому режиму и управлению на отдаленный период после катастрофы на Чернобыльской АЭС». Работа выполняется по мероприятию подпункта 65.40 Государственной программы по преодолению последствий катастрофы на Чернобыльской АЭС на 2021-2025 гг.  Срок выполнения – 2024 г. Научный руководитель –д. с.-хоз. наук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Н.Н.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Цыбулько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 НИР 05/24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«Подготовка перечня, типовых форм нормативно-технических документов и информационно-справочных материалов для исключения земель 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опасных и перевода в земли сельскохозяйственного назначения, для изменения статуса и использования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опасных земель по различному целевому назначению. Разработка предложений по внесению изменений в Положение о порядке отнесения земель, находящихся на территориях, подвергшихся радиоактивному загрязнению в результате катастрофы на Чернобыльской АЭС,  отнесенным 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опасным и исключения их 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опасных земель, утвержденное постановлением Совета Министров Республики Беларусь от 23.10.2012 № 962».  Работа выполнялась в рамках Государственной программы по преодолению последствий катастрофы на Чернобыльской АЭС на 2021-2025 годы. Срок выполнения – 2024 г.  Научный руководитель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с.-хоз. наук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Н.Н.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Цыбулько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972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052736"/>
            <a:ext cx="806489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      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Проект ЮНЕСКО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«Школа по экологическому образованию в целях устойчивого развития Республики Беларусь»  (2022–2023).</a:t>
            </a:r>
          </a:p>
          <a:p>
            <a:pPr algn="just"/>
            <a:r>
              <a:rPr lang="ru-RU" sz="2200" dirty="0">
                <a:solidFill>
                  <a:srgbClr val="26262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200" dirty="0">
                <a:solidFill>
                  <a:srgbClr val="262626"/>
                </a:solidFill>
                <a:latin typeface="Times New Roman" panose="02020603050405020304" pitchFamily="18" charset="0"/>
              </a:rPr>
              <a:t>      Научный руководитель – канд. биол. наук  </a:t>
            </a:r>
            <a:r>
              <a:rPr lang="ru-RU" sz="22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Е.Ю. Жук</a:t>
            </a:r>
            <a:r>
              <a:rPr lang="ru-RU" sz="2200" dirty="0">
                <a:solidFill>
                  <a:srgbClr val="262626"/>
                </a:solidFill>
                <a:latin typeface="Times New Roman" panose="02020603050405020304" pitchFamily="18" charset="0"/>
              </a:rPr>
              <a:t>, исполнители – канд. биол. наук </a:t>
            </a:r>
            <a:r>
              <a:rPr lang="ru-RU" sz="22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О.А. </a:t>
            </a:r>
            <a:r>
              <a:rPr lang="ru-RU" sz="22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Бодиловская</a:t>
            </a:r>
            <a:r>
              <a:rPr lang="ru-RU" sz="22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докт</a:t>
            </a:r>
            <a:r>
              <a:rPr lang="ru-RU" sz="2200" dirty="0">
                <a:solidFill>
                  <a:srgbClr val="262626"/>
                </a:solidFill>
                <a:latin typeface="Times New Roman" panose="02020603050405020304" pitchFamily="18" charset="0"/>
              </a:rPr>
              <a:t>. биол. наук  </a:t>
            </a:r>
            <a:r>
              <a:rPr lang="ru-RU" sz="22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А.П. Голубев,  </a:t>
            </a:r>
            <a:r>
              <a:rPr lang="ru-RU" sz="2200" dirty="0">
                <a:solidFill>
                  <a:srgbClr val="262626"/>
                </a:solidFill>
                <a:latin typeface="Times New Roman" panose="02020603050405020304" pitchFamily="18" charset="0"/>
              </a:rPr>
              <a:t>канд. биол. наук </a:t>
            </a:r>
            <a:r>
              <a:rPr lang="ru-RU" sz="22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В.Н. </a:t>
            </a:r>
            <a:r>
              <a:rPr lang="ru-RU" sz="22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Копиця</a:t>
            </a:r>
            <a:r>
              <a:rPr lang="ru-RU" sz="22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.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2096761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6071" y="188640"/>
            <a:ext cx="8680425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Научно-исследовательские работы, выполняемые  в рамках  основного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рабочего времени - 5.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1500" u="sng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u="sng" dirty="0">
                <a:latin typeface="Times New Roman" pitchFamily="18" charset="0"/>
                <a:cs typeface="Times New Roman" pitchFamily="18" charset="0"/>
              </a:rPr>
              <a:t>НИР 1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Совершенствование научно-методического обеспечения преподавания дисциплин медико-экологического, радиобиологического и эпидемиологического циклов с целью повышения эффективности подготовки специалистов на первой ступени высшего образования». Сроки выполнения  2021-2025 гг.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Работа выполнена на кафедре экологической медицины и радиобиологии.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Научный руководитель – доктор мед. наук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А.Н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Батян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u="sng" dirty="0">
                <a:latin typeface="Times New Roman" pitchFamily="18" charset="0"/>
                <a:cs typeface="Times New Roman" pitchFamily="18" charset="0"/>
              </a:rPr>
              <a:t>2. НИР 2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«Разработать научные подходы к выбору индикационных параметров оценки содержания тяжелых металлов в почвах Республики Беларусь». Сроки выполнения  2021-2025 гг.  Работа выполнена на кафедре экологического мониторинга и менеджмента.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Научный руководитель – доктор с.-х. наук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С.Е. Головатый.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1700" u="sng" dirty="0">
                <a:latin typeface="Times New Roman" pitchFamily="18" charset="0"/>
                <a:cs typeface="Times New Roman" pitchFamily="18" charset="0"/>
              </a:rPr>
              <a:t>3. НИР 3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«Научно-методическое обеспечение, разработка и внедрение технологий электронного обучения и элементов цифровой инфраструктуры в процесс обучения современным технологиям обработки экологических и медико-биологических данных». Сроки выполнения  2021-2025 гг.  Работа выполнена на кафедре информационных технологий в экологии и медицине.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Научный руководитель – канд. биол. наук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В.В. Журавков.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4805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64704"/>
            <a:ext cx="8568952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900" b="1" u="sng" dirty="0">
                <a:latin typeface="Times New Roman" pitchFamily="18" charset="0"/>
                <a:cs typeface="Times New Roman" pitchFamily="18" charset="0"/>
              </a:rPr>
              <a:t>НИР 4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«Совершенствование системы научно-методического сопровождения современного образовательного процесса студентов, обучающихся на кафедре иммунологии». Сроки выполнения  2021-2025 гг.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Работа выполняется на кафедре иммунологии. 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Научный руководитель – доктор мед. наук 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М.М.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endParaRPr lang="ru-RU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b="1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9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sz="19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НИР 5</a:t>
            </a:r>
            <a:r>
              <a:rPr lang="ru-RU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«Совершенствование научно-методического сопровождения образовательного процесса студентов I и II ступени получения высшего образования УО МГЭИ им. А.Д. Сахарова БГУ по дисциплинам биогенетического цикла». </a:t>
            </a:r>
            <a:r>
              <a:rPr lang="ru-RU" sz="1900" dirty="0">
                <a:latin typeface="Times New Roman" panose="02020603050405020304" pitchFamily="18" charset="0"/>
                <a:cs typeface="Times New Roman" pitchFamily="18" charset="0"/>
              </a:rPr>
              <a:t>Сроки выполнения  2021-2025 гг.</a:t>
            </a:r>
          </a:p>
          <a:p>
            <a:pPr algn="just">
              <a:spcAft>
                <a:spcPts val="0"/>
              </a:spcAft>
            </a:pPr>
            <a:r>
              <a:rPr lang="ru-RU" sz="1900" dirty="0">
                <a:latin typeface="Times New Roman" panose="02020603050405020304" pitchFamily="18" charset="0"/>
                <a:cs typeface="Times New Roman" pitchFamily="18" charset="0"/>
              </a:rPr>
              <a:t>     Работа выполняется на кафедре общей биологии и генетики.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itchFamily="18" charset="0"/>
              </a:rPr>
              <a:t>Научный руководитель – канд. с.-хоз. наук  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А.Г.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Чернецкая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345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88640"/>
            <a:ext cx="813690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 инициативные  проекты  - 4</a:t>
            </a:r>
          </a:p>
          <a:p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1. 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НИР 8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«Разработать научные подходы к выбору индикационных параметров оценки содержания тяжелых металлов в почвах Республики Беларусь». Срок  выполнения 2023-2024 гг.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с.-хоз. наук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С.Е. Головатый.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/>
              <a:t>    2.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НИР 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Изучение региональных особенностей распространения разных видов и интенсивности деградации почвенного покрова аграрных ландшафтов Беларуси. Срок  выполнения 2023-2024 гг.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с.-хоз. наук, профессор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Н.Н.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Цыбулько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исполнитель – аспирантка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Е.В. Алексейчик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3.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НИР 10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«Скорость роста популяций инвазивных и аборигенных видов речных раков в условиях Беларуси». Срок выполнения – 2023-2024 гг.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Научный руководитель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биол. наук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А.П. Голубев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исполнитель – аспирантка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Е.А.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Улащик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4.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НИР 13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«Научно-методическое обеспечение, разработка и внедрение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 электронного обучения и элементов цифровой инфраструктуры в процесс обучения современным технологиям обработки экологических и медико-биологических данных». Срок выполнения – 2023-2024 гг.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  руководитель – канд. биол. наук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В.В. Журавков.</a:t>
            </a:r>
          </a:p>
        </p:txBody>
      </p:sp>
    </p:spTree>
    <p:extLst>
      <p:ext uri="{BB962C8B-B14F-4D97-AF65-F5344CB8AC3E}">
        <p14:creationId xmlns:p14="http://schemas.microsoft.com/office/powerpoint/2010/main" val="6696526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20688"/>
            <a:ext cx="815651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НАУЧНО-ИССЛЕДОВАТЕЛЬСКИЕ РАБОТЫ СТУДЕНТОВ,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выполненные под руководством  членов Научной школы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Факультет экологической медицины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Конкурс лучших научных работ студентов на соискание премии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имени А.А. Милютина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2023 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indent="179388" algn="ctr"/>
            <a:r>
              <a:rPr lang="be-BY" b="1" dirty="0">
                <a:latin typeface="Times New Roman" pitchFamily="18" charset="0"/>
                <a:cs typeface="Times New Roman" pitchFamily="18" charset="0"/>
              </a:rPr>
              <a:t>Лучшая студенческая работа     </a:t>
            </a:r>
          </a:p>
          <a:p>
            <a:pPr indent="179388" algn="ctr"/>
            <a:r>
              <a:rPr lang="be-BY" b="1" dirty="0">
                <a:latin typeface="Times New Roman" pitchFamily="18" charset="0"/>
                <a:cs typeface="Times New Roman" pitchFamily="18" charset="0"/>
              </a:rPr>
              <a:t>Диплом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степени</a:t>
            </a:r>
            <a:endParaRPr lang="be-BY" b="1" dirty="0">
              <a:latin typeface="Times New Roman" pitchFamily="18" charset="0"/>
              <a:cs typeface="Times New Roman" pitchFamily="18" charset="0"/>
            </a:endParaRPr>
          </a:p>
          <a:p>
            <a:pPr indent="179388"/>
            <a:endParaRPr lang="be-BY" sz="1200" dirty="0">
              <a:latin typeface="Times New Roman" pitchFamily="18" charset="0"/>
              <a:cs typeface="Times New Roman" pitchFamily="18" charset="0"/>
            </a:endParaRPr>
          </a:p>
          <a:p>
            <a:pPr indent="179388"/>
            <a:r>
              <a:rPr lang="be-BY" dirty="0">
                <a:latin typeface="Times New Roman" pitchFamily="18" charset="0"/>
                <a:cs typeface="Times New Roman" pitchFamily="18" charset="0"/>
              </a:rPr>
              <a:t>Студентка 4-го курса А.В. Яцковская</a:t>
            </a:r>
          </a:p>
          <a:p>
            <a:pPr indent="179388"/>
            <a:r>
              <a:rPr lang="be-BY" dirty="0">
                <a:latin typeface="Times New Roman" pitchFamily="18" charset="0"/>
                <a:cs typeface="Times New Roman" pitchFamily="18" charset="0"/>
              </a:rPr>
              <a:t>Научный руководитель – канд. биол. наук  </a:t>
            </a:r>
            <a:r>
              <a:rPr lang="be-BY" b="1" dirty="0">
                <a:latin typeface="Times New Roman" pitchFamily="18" charset="0"/>
                <a:cs typeface="Times New Roman" pitchFamily="18" charset="0"/>
              </a:rPr>
              <a:t>Е. Ю. Жук</a:t>
            </a:r>
          </a:p>
          <a:p>
            <a:pPr algn="ctr"/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be-BY" b="1" dirty="0">
                <a:latin typeface="Times New Roman" pitchFamily="18" charset="0"/>
                <a:cs typeface="Times New Roman" pitchFamily="18" charset="0"/>
              </a:rPr>
              <a:t>Диплом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степени</a:t>
            </a:r>
            <a:endParaRPr lang="be-BY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indent="179388"/>
            <a:r>
              <a:rPr lang="be-BY" dirty="0">
                <a:latin typeface="Times New Roman" pitchFamily="18" charset="0"/>
                <a:cs typeface="Times New Roman" pitchFamily="18" charset="0"/>
              </a:rPr>
              <a:t>Студентка 4-го курса А.В.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Васильева </a:t>
            </a:r>
            <a:endParaRPr lang="be-BY" dirty="0">
              <a:latin typeface="Times New Roman" pitchFamily="18" charset="0"/>
              <a:cs typeface="Times New Roman" pitchFamily="18" charset="0"/>
            </a:endParaRPr>
          </a:p>
          <a:p>
            <a:pPr indent="179388"/>
            <a:r>
              <a:rPr lang="be-BY" dirty="0">
                <a:latin typeface="Times New Roman" pitchFamily="18" charset="0"/>
                <a:cs typeface="Times New Roman" pitchFamily="18" charset="0"/>
              </a:rPr>
              <a:t>Научный руководитель – канд. биол. наук  </a:t>
            </a:r>
            <a:r>
              <a:rPr lang="be-BY" b="1" dirty="0">
                <a:latin typeface="Times New Roman" pitchFamily="18" charset="0"/>
                <a:cs typeface="Times New Roman" pitchFamily="18" charset="0"/>
              </a:rPr>
              <a:t>Ю. В. Жильцова</a:t>
            </a:r>
          </a:p>
          <a:p>
            <a:pPr algn="ctr"/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4409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71296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Факультет  мониторинга окружающей среды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Конкурс лучших научных работ студентов на соискание премии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имени  А. М.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Люцко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2023 – 2024 гг., 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Лучная студенческая  работа </a:t>
            </a:r>
          </a:p>
          <a:p>
            <a:pPr lvl="0"/>
            <a:endParaRPr lang="ru-RU" dirty="0"/>
          </a:p>
          <a:p>
            <a:pPr algn="ctr"/>
            <a:r>
              <a:rPr lang="be-B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Дипломы II степени: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Студентка 4-го курса    К.С. Авлас. </a:t>
            </a:r>
          </a:p>
          <a:p>
            <a:pPr lvl="0"/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Научный руководитель –  докт. с.-хоз. наук   </a:t>
            </a:r>
            <a:r>
              <a:rPr lang="be-B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С.Е. Головатый</a:t>
            </a:r>
          </a:p>
          <a:p>
            <a:pPr lvl="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Студент 4-го курса  И.М. Брагин.</a:t>
            </a:r>
          </a:p>
          <a:p>
            <a:pPr lvl="0"/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Научный руководитель –  докт. с.-хоз. наук  </a:t>
            </a:r>
            <a:r>
              <a:rPr lang="be-B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С.Е. Головатый</a:t>
            </a:r>
            <a:endParaRPr lang="be-B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be-B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be-B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 III степени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lvl="0"/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Студент 4-го курса  Е.А. Вишневский. </a:t>
            </a:r>
          </a:p>
          <a:p>
            <a:pPr lvl="0"/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Научный руководитель –  докт. с.-хоз. наук    </a:t>
            </a:r>
            <a:r>
              <a:rPr lang="be-B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С.Е. Головатый 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317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57224" y="960648"/>
            <a:ext cx="7786742" cy="495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КРАТКАЯ ИСТОРИЯ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r>
              <a:rPr kumimoji="0" lang="ru-RU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\</a:t>
            </a:r>
            <a:endParaRPr kumimoji="0" lang="ru-RU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Научная школа 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Научные исследования в областях экологии, радиобиологии,  радиоэкологии,  генетики и биотехнологии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 в МГЭИ им.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А.Д. Сахарова БГУ  </a:t>
            </a: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было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организована в апреле в 2022 г. В мае того же года было утверждено в Главном управлении науки БГУ.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Научные исследования сформированной школы являются  новым этапом развития Научной школы 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Исследования и апробации ряда биологически активных веществ в качестве молекулярных маркеров состояния организма при действии ионизирующих излучений и экологических факторов».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r>
              <a:rPr lang="ru-RU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Ее основал в  1994 г. выдающийся ученый, один из основателей МГЭИ им. </a:t>
            </a:r>
            <a:r>
              <a:rPr kumimoji="0" lang="ru-RU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А.Д.Сахарова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доктор биологических наук, профессор  А.А. </a:t>
            </a:r>
            <a:r>
              <a:rPr kumimoji="0" lang="ru-RU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Милютин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7863" algn="l"/>
              </a:tabLst>
            </a:pP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7200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8640"/>
            <a:ext cx="777686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Наличие молодежных научных объединений (кружок, СНИЛ и т.д.), курируемых учеными, принадлежащими научному сообществу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В настоящее время в МГЭИ им. А.Д. Сахарова БГУ функционирует 10 студенческих научно-исследовательских лабораторий, в том числе на факультете экологической медицины – 4, на факультете мониторинга окружающей среды – 6: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Молекулярно-генетическая СНИЛ;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СНИЛ «Радиобиология»;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СНИЛ «Биохимии белков крови»;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СНИЛ «Иммунология»;   </a:t>
            </a: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по изучению и использованию физических методов в медицине, биологии и экологии;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«Радиационных исследований»;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«Экологического менеджмента»;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«Геоинформационные технологии»;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СНИЛ </a:t>
            </a:r>
            <a:r>
              <a:rPr lang="be-BY" dirty="0">
                <a:latin typeface="Times New Roman" pitchFamily="18" charset="0"/>
                <a:cs typeface="Times New Roman" pitchFamily="18" charset="0"/>
              </a:rPr>
              <a:t>«Возобновляемая энергетика и компьютерное моделирование для решения экологических задач»;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«Гуманитарных проблем экологии окружающей среды и человека».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be-BY" dirty="0">
                <a:latin typeface="Times New Roman" pitchFamily="18" charset="0"/>
                <a:cs typeface="Times New Roman" pitchFamily="18" charset="0"/>
              </a:rPr>
              <a:t>СНИЛ общей и эксперименгтальной экологии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6039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88640"/>
            <a:ext cx="80648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ПУБЛИКАЦИИ  ЧЛЕНОВ НАУЧНОГО СООБЩЕСТВА за 2023-2024 гг.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Монографии, изданные в Республике Беларусь  - 2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Батян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 др. Радиационные эффекты на различных уровнях организации биологических систем.    Минск: ИВЦ Минфина.  2024. - 200 с.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Лях Ю.Г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Эпизоотология и инфекционные болезни диких животных  Минск:  ИВЦ Минфина. 2023. – 233 с. 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Учебные пособия, изданные в Республике Беларусь - 8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x-non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Бученков  И.Э</a:t>
            </a:r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Чернецкая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А.Г., </a:t>
            </a:r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Кравченко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В.А. </a:t>
            </a:r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Ботаника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Минск: Народная асвета, 2023. - 220 с.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Голубев А.П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Ясовеев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М.Г., Калашникова А.И. Прикладная экология. Минск:  ИВЦ  Минфина. 2023. Ч. 1. – 232 с.; Ч. 2. – 224 с.; Ч. 3. – 240 с. </a:t>
            </a:r>
          </a:p>
        </p:txBody>
      </p:sp>
    </p:spTree>
    <p:extLst>
      <p:ext uri="{BB962C8B-B14F-4D97-AF65-F5344CB8AC3E}">
        <p14:creationId xmlns:p14="http://schemas.microsoft.com/office/powerpoint/2010/main" val="3784935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352928" cy="265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tabLst>
                <a:tab pos="180340" algn="l"/>
              </a:tabLst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6. </a:t>
            </a:r>
            <a:r>
              <a:rPr lang="x-non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Коктыш И.В.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 С. Пицко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Т.С, 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Мельникова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Я.И.  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Биотехнология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рактикум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Минск: ИВЦ Минфина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2023. − 168 с.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7.  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Лозинская О.В.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Шпадарук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Е.М., </a:t>
            </a:r>
            <a:r>
              <a:rPr lang="x-non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Жильцова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Ю.В., </a:t>
            </a:r>
            <a:r>
              <a:rPr lang="x-non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Сергеева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Т.П. 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Экологическая практика: учеб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-метод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ическое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пособие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Минск: ИВЦ Минфина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2023. – 72 с.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tabLst>
                <a:tab pos="180340" algn="l"/>
              </a:tabLs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r>
              <a:rPr lang="ru-RU" sz="1900" dirty="0"/>
              <a:t> </a:t>
            </a:r>
          </a:p>
          <a:p>
            <a:r>
              <a:rPr lang="aa-ET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7721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568952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ПОДГОТОВКА НАУЧНЫХ КАДРОВ ВЫСШЕЙ КВАЛИФИКАЦИИ </a:t>
            </a:r>
          </a:p>
          <a:p>
            <a:pPr algn="ctr"/>
            <a:endParaRPr lang="ru-RU" sz="1200" dirty="0"/>
          </a:p>
          <a:p>
            <a:pPr algn="ctr"/>
            <a:r>
              <a:rPr lang="ru-RU" dirty="0"/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/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2023г. защит докторских диссертаций членами научного сообщества в МГЭИ им. А.Д. Сахарова БГУ не было.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      В МГЭИ им. А.Д. Сахарова БГУ общая численность аспирантов очного и заочного обучения и соискателей по состоянию на 01.11.2023 года составляла 45 человек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В  докторантуре состоит 2 человека.</a:t>
            </a:r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algn="just"/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      Члены научной школы осуществляют руководство  одним докторантом 16-тью аспирантами всех форм  обучения и соискателями. Из них: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 Докторанты: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сельскохозяйственных наук  В.В.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Цыбулько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1 чел. (В.В. Журавков)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   Аспиранты и соискатели: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биологических наук  О.И. Родькин – 4 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биологических наук  А.П. Голубев – 2 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биологических наук  А.Н.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Батян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1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биологических наук  И.Г. Власова – 2 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сельскохозяйственных наук  В.В.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Цыбулько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2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Доктор медицинских  М.М.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1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Кандидат технических  наук  М.Г.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1  чел.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Кандидат  сельскохозяйственных наук  И.Э.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Бученков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3</a:t>
            </a:r>
            <a:r>
              <a:rPr lang="ru-RU" sz="2000" dirty="0">
                <a:effectLst/>
                <a:latin typeface="Times New Roman" pitchFamily="18" charset="0"/>
                <a:cs typeface="Times New Roman" pitchFamily="18" charset="0"/>
              </a:rPr>
              <a:t>  чел.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2548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620688"/>
            <a:ext cx="784887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Среди членов Научного  сообщества  МГЭИ им. А.Д. Сахарова БГУ подготовку научных кадров осуществляют: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                         Докторанты: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сельскохозяйственных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В.В.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Цыбулько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 1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(докторант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В.В. Журавков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                  Аспиранты и соискатели: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биологических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О.И. Родькин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4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биологических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А.П. Голубев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2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биологических наук  А.Н.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Батян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1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биологических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И.Г. Власова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2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сельскохозяйственных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В.В.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ыбулько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2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Доктор медицинских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М.М.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1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Кандидат технических 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М.Г.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1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Кандидат  сельскохозяйственных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И.Э.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Бученков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3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06235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76672"/>
            <a:ext cx="7992888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ВОСТРЕБОВАННОСТЬ</a:t>
            </a: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buAutoNum type="romanU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Членство в редколлегиях научных </a:t>
            </a: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и научно-производственных журналов</a:t>
            </a:r>
          </a:p>
          <a:p>
            <a:pPr algn="ctr"/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1.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Журнал Белорусского государственного университета. Экология».</a:t>
            </a:r>
          </a:p>
          <a:p>
            <a:pPr marL="180975" indent="-18097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О.И. Родькин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(гл. редактор),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М.Г.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зам. гл. редактора)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         А.Н.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Батян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А.П. Голубев, С.Е. Головатый, В.В.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Гричик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М.М.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itchFamily="18" charset="0"/>
                <a:ea typeface="Calibri"/>
                <a:cs typeface="Times New Roman" pitchFamily="18" charset="0"/>
              </a:rPr>
              <a:t>      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en-US" sz="2000" b="1" dirty="0">
                <a:latin typeface="Times New Roman" pitchFamily="18" charset="0"/>
                <a:ea typeface="Calibri"/>
                <a:cs typeface="Times New Roman" pitchFamily="18" charset="0"/>
              </a:rPr>
              <a:t>2.  </a:t>
            </a:r>
            <a:r>
              <a:rPr lang="ru-RU" sz="2000" b="1" dirty="0">
                <a:latin typeface="Times New Roman" pitchFamily="18" charset="0"/>
                <a:ea typeface="Calibri"/>
                <a:cs typeface="Times New Roman" pitchFamily="18" charset="0"/>
              </a:rPr>
              <a:t>«Природные ресурсы»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, межведомственный бюллетень НАН Беларуси.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М.Г.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С.Е. Головатый, В.П. Семенченко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        </a:t>
            </a:r>
            <a:r>
              <a:rPr lang="ru-RU" sz="2000" b="1" dirty="0">
                <a:latin typeface="Times New Roman" pitchFamily="18" charset="0"/>
                <a:ea typeface="Calibri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«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Медико-биологические проблемы жизнедеятельности»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 «РНПЦ Радиационной медицины». 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Н.Г. Власова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(научный редактор).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0533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8208912" cy="2145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II. 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Членство в советах по защите диссертаций</a:t>
            </a:r>
          </a:p>
          <a:p>
            <a:pPr algn="ctr"/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Совет ГНПО Д 01.32.01 при ГНПО «Научно-практический центр НАН Беларуси по биоресурсам».</a:t>
            </a:r>
            <a:r>
              <a:rPr lang="en-US" b="1" dirty="0">
                <a:latin typeface="Times New Roman" pitchFamily="18" charset="0"/>
                <a:ea typeface="Calibri"/>
                <a:cs typeface="Times New Roman" pitchFamily="18" charset="0"/>
              </a:rPr>
              <a:t>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В.П. Семенченко (председатель), А.П. Голубев,   В.В.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Гричик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3824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352928" cy="4274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ЧЛЕНСТВО В НАУЧНЫХ СОВЕТАХ И КОМИССИЯХ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6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Экспертный совет Министерства образования РБ по экспертизе научно-исследовательских работ докторантов, аспирантов, соискателей и студентов конкурса грантов по научному направлению «Экология, природные ресурсы, ресурсосбережение, природопользование и защита от чрезвычайных ситуаций».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Н.Н.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Цыбулько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С.Е. Головатый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(председатель), 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А.П. Голубев,  В.В. 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Гричик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Ю.В.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Жильцова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Конкурсная комиссия для проведения XXX Республиканского конкурса научных работ студентов по научной секции «Экология, экосистемы, экологическая безопасность, информационные системы и технологии в экологии» (2023 г.).  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Ю.Г. Лях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(председатель),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О.А.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Бодиловская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(секретарь),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А.Н.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Батян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М.Г.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Герменчук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С.Е. Головатый,  А.П. Голубев,  Е.Ю. Жук,  В.В. Журавков. </a:t>
            </a:r>
            <a:endParaRPr lang="ru-RU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9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42493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  Основные направления научных исследований Научной школы в МГЭИ  им. А.Д. Сахарова БГУ были  заложены  А.А.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Милютиным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Они включали  актуальные вопросы радиационной биологии и медицины, радиационной генетики и цитогенетики, биологической дозиметрии и др. Все эти направления  будут сохранены и в деятельности созданной  научной  школы. 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      Наряду с ними, в сообществе будут разрабатываться и новые направления научных исследований.  В их числе:</a:t>
            </a:r>
          </a:p>
          <a:p>
            <a:pPr algn="just"/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Проблемы динамики биологического разнообразия природных комплексов Беларуси, биотические взаимодействия аборигенных и инвазивных видов.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Оценка  современных угроз биологическому разнообразию природных экосистем, создаваемых  глобальными природными и антропогенными факторами.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Исследования функциональной роли почвенного покрова в  миграции биогенных элементов и поддержания естественного плодородия почв.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Разработка математических моделей динамики формирования дозовых нагрузок на  население в  зоне радиационного загрязнения ЧАЭС и районе Белорусской АЭС.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Дальнейшая  разработка мероприятий по обеспечению безопасной жизнедеятельности населения в регионах с повышенным уровнем антропогенного загрязнения  среды  обитания.</a:t>
            </a:r>
          </a:p>
        </p:txBody>
      </p:sp>
    </p:spTree>
    <p:extLst>
      <p:ext uri="{BB962C8B-B14F-4D97-AF65-F5344CB8AC3E}">
        <p14:creationId xmlns:p14="http://schemas.microsoft.com/office/powerpoint/2010/main" val="2640808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3120" y="692696"/>
            <a:ext cx="82713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   Тематика исследований научной школы  соответствуют следующим приоритетным направлениям научной и научно-технической и инновационной деятельности Республики Беларуси на 2021 – 2025 г.</a:t>
            </a:r>
          </a:p>
          <a:p>
            <a:pPr algn="just"/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Биологические, медицинские, фармацевтические и химические технологии и производства в следующих  пунктах: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 - биотехнологии (геномные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постгеномные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клеточные, микробные, медицинские, промышленные).</a:t>
            </a:r>
          </a:p>
          <a:p>
            <a:pPr algn="just"/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Энергетика, строительство, экология и рациональное природопользование: атомная энергетика, ядерная и радиационная безопасность  в  следующих пунктах: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- рациональное использование, воспроизводство и управление ресурсами растительного и животного мира, лесными и водными ресурсами;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-  атомная энергетика, ядерная и радиационная безопасность.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- безопасная жизнедеятельность в условиях  антропогенного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загрязнения природной среды.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4383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836712"/>
            <a:ext cx="8424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0"/>
            <a:ext cx="8136904" cy="568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СПИСОК УЧАСТНИКОВ НАУЧНОЙ ШКОЛЫ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на 2023 – 2024  гг.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Доктора наук - 10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Голубев А.П.,  доктор биологических наук  (председатель)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Родькин  О. И.,   доктор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Цыбулько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П.П., доктор сельскохозяйственных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Головатый С.Е., доктор сельскохозяйственных наук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Лях Ю.Г.,  доктор ветеринарных наук   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Батян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А.Н., доктор  биологических наук  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Зафранская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М.М., доктор медицинских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Власова Н.Г., доктор биологических  наук, РНПЦ радиационной медицины  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Семенченко В.П., член-корреспондент НАН Беларуси, доктор биологических наук,  НПЦ НАН Беларуси по биоресурсам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Гричик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 В.В.,  доктор биологических наук,  биологический факультет БГУ  </a:t>
            </a:r>
          </a:p>
        </p:txBody>
      </p:sp>
    </p:spTree>
    <p:extLst>
      <p:ext uri="{BB962C8B-B14F-4D97-AF65-F5344CB8AC3E}">
        <p14:creationId xmlns:p14="http://schemas.microsoft.com/office/powerpoint/2010/main" val="2809726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4345"/>
            <a:ext cx="799288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Кандидаты наук - 10</a:t>
            </a:r>
          </a:p>
          <a:p>
            <a:r>
              <a:rPr lang="ru-RU" dirty="0"/>
              <a:t> 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М.Г.,  кандидат технических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Бученков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И.Э.,   кандидат сельскохозяйственных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Бодиловская О.А., 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Жильцова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Ю.В., 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Жук Е.Ю.,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Журавков В.В., 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Коктыш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И.В.,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Копиця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В.Н., кандидат биологических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Мукина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К.М., кандидат географических наук    </a:t>
            </a:r>
          </a:p>
          <a:p>
            <a:pPr marL="285750" lvl="0" indent="-285750">
              <a:lnSpc>
                <a:spcPct val="120000"/>
              </a:lnSpc>
              <a:buFont typeface="Arial" pitchFamily="34" charset="0"/>
              <a:buChar char="•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Шпадарук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Е.М., кандидат биологических наук    </a:t>
            </a:r>
          </a:p>
          <a:p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18846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5452" y="302359"/>
            <a:ext cx="8175020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ПРОЕКТЫ НИР, ВЫПОЛНЯВШИЕСЯ ЧЛЕНАМИ НАУЧНОЙ ШКОЛЫ  в 2023 г.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 государственным программам научных исследований  - 6</a:t>
            </a:r>
          </a:p>
          <a:p>
            <a:pPr algn="ctr"/>
            <a:endParaRPr lang="ru-RU" sz="800" b="1" dirty="0">
              <a:latin typeface="Times New Roman" pitchFamily="18" charset="0"/>
              <a:cs typeface="Times New Roman" pitchFamily="18" charset="0"/>
            </a:endParaRPr>
          </a:p>
          <a:p>
            <a:pPr indent="180975"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НИР 03/21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Исследование распространения и испускания излучения в структурах сложной топологии с целью создания новых элементов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нанофотоники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новых методов анализа нано-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биоструктур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».   ГПНИ 6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Фотоника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электроника для инноваций». Сроки  выполнения – 2021 – 2025 гг..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Научный руководитель – канд. биол. наук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И.В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Коктыш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6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>
                <a:effectLst/>
                <a:latin typeface="Times New Roman" pitchFamily="18" charset="0"/>
                <a:cs typeface="Times New Roman" pitchFamily="18" charset="0"/>
              </a:rPr>
              <a:t>   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НИР 09/21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Оценить дозовые нагрузки и эффекты ионизирующих излучений в сочетании со стрессом различной природы на биоту в зоне хронического радиационного воздействия</a:t>
            </a:r>
            <a:r>
              <a:rPr lang="ru-RU" dirty="0">
                <a:effectLst/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Сроки  выполнения – 2021 – 2025 гг..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ГПНИ 10 «Природные ресурсы и окружающая среда», подпрограмма 10.3. «Радиация и биологические системы».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  Научный руководитель – канд. биол.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В.В. Журавков,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исполнитель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биол.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А.П. Голубев.</a:t>
            </a:r>
          </a:p>
          <a:p>
            <a:pPr algn="just"/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effectLst/>
                <a:latin typeface="Times New Roman" pitchFamily="18" charset="0"/>
                <a:cs typeface="Times New Roman" pitchFamily="18" charset="0"/>
              </a:rPr>
              <a:t>     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НИР 11/21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«Изучение влияния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микроэлементозов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клеточного старения на развитие диабетических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артропатий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условиях высокой антропогенной нагрузки»..  ГПНИ 10 «Природные ресурсы и окружающая среда», подпрограмма 10.3. «Радиация и биологические системы». Срок выполнения  2021 – 2025 гг.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    Научный руководитель – канд. биол. наук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И.В.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Коктыш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168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806489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1463" algn="just"/>
            <a:r>
              <a:rPr lang="ru-RU" u="sng" dirty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u="sng" dirty="0"/>
              <a:t> </a:t>
            </a:r>
            <a:r>
              <a:rPr lang="ru-RU" sz="1700" b="1" u="sng" dirty="0">
                <a:latin typeface="Times New Roman" pitchFamily="18" charset="0"/>
                <a:cs typeface="Times New Roman" pitchFamily="18" charset="0"/>
              </a:rPr>
              <a:t>НИР 05/21</a:t>
            </a:r>
            <a:r>
              <a:rPr lang="ru-RU" sz="1700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«Оценка и прогноз радиоактивного загрязнения окружающей среды вокруг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радиационно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опасных объектов на основе экспериментальных и расчетных методов (моделирование)». ГПНИ 10 «Природные ресурсы и окружающая среда», подпрограмма 10.3. «Радиация и биологические системы». Сроки выполнения 2021– 2025 гг.  Научный руководитель – канд. тех. наук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М.Г.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b="1" dirty="0"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endParaRPr lang="ru-RU" sz="17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indent="271463" algn="just"/>
            <a:r>
              <a:rPr lang="ru-RU" sz="1700" u="sng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700" b="1" u="sng" dirty="0">
                <a:latin typeface="Times New Roman" pitchFamily="18" charset="0"/>
                <a:cs typeface="Times New Roman" pitchFamily="18" charset="0"/>
              </a:rPr>
              <a:t>. НИР 06/21</a:t>
            </a:r>
            <a:r>
              <a:rPr lang="ru-RU" sz="1700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«Разработка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-ориентированной информационно-аналитической системы общего доступа для комплексного изучения влияния антропогенных и природных факторов на различных региональных уровнях»  (2021 – 2025 гг.).</a:t>
            </a:r>
            <a:endParaRPr lang="ru-RU" sz="17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ГПНИ 10 «Природные ресурсы и окружающая среда», подпрограмма 10.3. «Радиация и биологические системы». Сроки выполнения  2021 – 2025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гг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Научный руководитель – канд. тех. наук 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М.Г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Герменчук</a:t>
            </a:r>
            <a:endParaRPr lang="ru-RU" sz="17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b="1" dirty="0">
                <a:effectLst/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b="1" u="sng" dirty="0">
                <a:latin typeface="Times New Roman" pitchFamily="18" charset="0"/>
                <a:cs typeface="Times New Roman" pitchFamily="18" charset="0"/>
              </a:rPr>
              <a:t> 6. НИР 07/21.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«Оценка биохимического потенциала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микробиоты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почв Республики Беларусь с целью разработки диагностических критериев функционального состояния почвенных микробных сообществ в условиях техногенного загрязнения». </a:t>
            </a:r>
            <a:endParaRPr lang="ru-RU" sz="17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ГПНИ 10 «Природные ресурсы и окружающая среда», подпрограмма 10.3. «Радиация и биологические системы». Сроки выполнения  2021 – 2025 гг.</a:t>
            </a:r>
          </a:p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Научный руководитель – доктор с.-х. наук 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С.Е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Головатый</a:t>
            </a:r>
          </a:p>
          <a:p>
            <a:pPr algn="just"/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626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4345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 Проекты Белорусского республиканского фонда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 фундаментальных исследований – 2.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Из них международный проект – 1.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u="sng" dirty="0"/>
              <a:t> </a:t>
            </a:r>
            <a:endParaRPr lang="ru-RU" u="sng" dirty="0"/>
          </a:p>
          <a:p>
            <a:pPr algn="just"/>
            <a:r>
              <a:rPr lang="ru-RU" dirty="0"/>
              <a:t>       </a:t>
            </a:r>
            <a:r>
              <a:rPr lang="ru-RU" u="sng" dirty="0"/>
              <a:t>1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Б21-026.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Низкомолекулярные антиоксиданты водных растений (на примере подсемейства Рясковые) как индикационные показатели загрязнения водных объектов нефтепродуктами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».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Срок выполнения 2021-2023 гг.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Научный руководитель – канд. биол. наук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Ю.В.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Жильцова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u="sng" dirty="0">
                <a:latin typeface="Times New Roman" pitchFamily="18" charset="0"/>
                <a:cs typeface="Times New Roman" pitchFamily="18" charset="0"/>
              </a:rPr>
              <a:t>      2.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Б22УЗБ-014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«Разработка методологических основ системы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аэропалинологического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мониторинга городской среды в различных климатических зонах (на примере г. Ташкента и г. Минска)».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Срок выполнения – 2023– 2024 гг.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Научный руководитель – канд. с.-х. наук 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И.Э.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Бученков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6040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</TotalTime>
  <Words>3730</Words>
  <Application>Microsoft Office PowerPoint</Application>
  <PresentationFormat>Экран (4:3)</PresentationFormat>
  <Paragraphs>293</Paragraphs>
  <Slides>27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 П. Голубев</dc:creator>
  <cp:lastModifiedBy>Мария Герменчук</cp:lastModifiedBy>
  <cp:revision>107</cp:revision>
  <dcterms:created xsi:type="dcterms:W3CDTF">2023-04-17T09:15:34Z</dcterms:created>
  <dcterms:modified xsi:type="dcterms:W3CDTF">2025-12-10T11:20:47Z</dcterms:modified>
</cp:coreProperties>
</file>