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79" r:id="rId2"/>
    <p:sldId id="259" r:id="rId3"/>
    <p:sldId id="260" r:id="rId4"/>
    <p:sldId id="267" r:id="rId5"/>
    <p:sldId id="257" r:id="rId6"/>
    <p:sldId id="258" r:id="rId7"/>
    <p:sldId id="262" r:id="rId8"/>
    <p:sldId id="263" r:id="rId9"/>
    <p:sldId id="264" r:id="rId10"/>
    <p:sldId id="265" r:id="rId11"/>
    <p:sldId id="266" r:id="rId12"/>
    <p:sldId id="272" r:id="rId13"/>
    <p:sldId id="273" r:id="rId14"/>
    <p:sldId id="271" r:id="rId15"/>
    <p:sldId id="274" r:id="rId16"/>
    <p:sldId id="276" r:id="rId17"/>
    <p:sldId id="268" r:id="rId18"/>
    <p:sldId id="269" r:id="rId19"/>
    <p:sldId id="270" r:id="rId20"/>
    <p:sldId id="275" r:id="rId21"/>
    <p:sldId id="277" r:id="rId22"/>
    <p:sldId id="27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0DCAEA-5940-4F77-BEE4-A8A484EE4B9E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06D6C-8EE2-4CD6-AC8B-91D387EF9E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16664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06D6C-8EE2-4CD6-AC8B-91D387EF9EB9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83098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06D6C-8EE2-4CD6-AC8B-91D387EF9EB9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75112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06D6C-8EE2-4CD6-AC8B-91D387EF9EB9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00554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5448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1729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22061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8561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5903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5162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0235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92490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5693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2760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4763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47E8E-A7CD-4186-9CE8-D18B18ABFCCC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7155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5918" y="1500174"/>
            <a:ext cx="6500858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ОТЧЕТ о ДЕЯТЕЛЬНОСТИ  </a:t>
            </a:r>
            <a:r>
              <a:rPr 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НАУЧНОЙ ШКОЛЫ </a:t>
            </a:r>
            <a:endParaRPr 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МГЭИ  им. А. Д. САХАРОВА  БГУ</a:t>
            </a:r>
          </a:p>
          <a:p>
            <a:pPr algn="ctr"/>
            <a:endParaRPr 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rgbClr val="0000CC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«</a:t>
            </a:r>
            <a:r>
              <a:rPr lang="ru-RU" b="1" dirty="0" smtClean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НАУЧНЫЕ ИССЛЕДОВАНИЯ В ОБЛАСТЯХ ЭКОЛОГИИ, РАДИОБИОЛОГИИ,  РАДИОЭКОЛОГИИ,  ГЕНЕТИКИ И БИОТЕХНОЛОГИИ»</a:t>
            </a:r>
          </a:p>
          <a:p>
            <a:pPr algn="ctr"/>
            <a:endParaRPr lang="ru-RU" sz="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  2022 г.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1844" y="836712"/>
            <a:ext cx="799288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Научно-исследовательские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работы докторантов, аспирантов, соискателей и студентов по грантам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Минобразования РБ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1.</a:t>
            </a: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 НИР 2/22.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Разработка экспресс-методов оценки загрязнения водоемов химическими загрязнителями»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Работа выполнялась на кафедре экологического мониторинга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менеджмента. Научный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руководитель – канд. биол. наук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Копиця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В.Н.</a:t>
            </a:r>
            <a:r>
              <a:rPr lang="ru-RU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/>
              <a:t> </a:t>
            </a:r>
            <a:r>
              <a:rPr lang="ru-RU" b="1" dirty="0" smtClean="0"/>
              <a:t>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государственным программам (научное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обеспечение) 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программам Союзного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государства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проводились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По отдельным проектам, разрабатываемым на конкурсной основе (научным, научно-техническим, инновационным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проводились</a:t>
            </a: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/>
              <a:t> </a:t>
            </a:r>
            <a:r>
              <a:rPr lang="ru-RU" b="1" dirty="0" smtClean="0"/>
              <a:t>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договорам на создание научно-технической продукции с предприятиями 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организациями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не проводились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1089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6071" y="188640"/>
            <a:ext cx="8584015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Научно-исследовательские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работы,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выполняемые  в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пределах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основного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рабочего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времени - 4.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1500" u="sng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НИР 1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«Совершенствование научно-методического обеспечения преподавания дисциплин медико-экологического, радиобиологического и эпидемиологического циклов с целью повышения эффективности подготовки специалистов на первой ступени высшего образования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Работа выполнена на кафедре экологической медицины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радиобиологии.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Научный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руководитель – доктор мед. наук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Батян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А.Н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НИР 2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Разработать научные подходы к выбору индикационных параметров оценки содержания тяжелых металлов в почвах Республики Беларусь».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Работа выполнена на кафедре экологического мониторинга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менеджмента.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Научный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руководитель – доктор с.-х. наук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Головатый С.Е.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НИР 4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Научно-методическое обеспечение, разработка и внедрение технологий электронного обучения и элементов цифровой инфраструктуры в процесс обучения современным технологиям обработки экологических и медико-биологических данных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Работа выполнена на кафедре информационных технологий в экологии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медицине.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Научный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руководитель – канд. биол. наук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Журавков В.В.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НИР 5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Совершенствование системы научно-методического сопровождения современного образовательного процесса студентов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обучающихся на кафедре иммунологии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Работа выполнена на кафедре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иммунологии.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аучный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руководитель – доктор мед. наук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Зафранская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М.М.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748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260648"/>
            <a:ext cx="815651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НАУЧНО-ИССЛЕДОВАТЕЛЬСКАЯ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РАБОТА СТУДЕНТОВ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Факультет экологической медицины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Конкурс лучших научных работ студентов на соискание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премии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имени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А.А. Милютина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179388" algn="ctr"/>
            <a:r>
              <a:rPr lang="be-BY" dirty="0" smtClean="0">
                <a:latin typeface="Times New Roman" pitchFamily="18" charset="0"/>
                <a:cs typeface="Times New Roman" pitchFamily="18" charset="0"/>
              </a:rPr>
              <a:t>    Номинация</a:t>
            </a:r>
            <a:r>
              <a:rPr lang="be-BY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Лучшая дипломная работа в области медицинской биологии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indent="179388" algn="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179388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Выпускница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2022 г.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Прокопук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А. И. за работу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«Выявление молекулярно-биологического подтипа рака молочной железы».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Научный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руководитель 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Шпадарук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Е.М.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ru-RU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XXVIII Республиканский конкурс научных работ студентов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Жук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Л.А. – 1-е место «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Цитологические особенности рака поджелудочной железы населения, проживающего на территории г. Минска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Научный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руководитель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Малиновской Ю.В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Юрченкова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К. В. – 1-е место «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Установление гормонального статуса пациенток различного репродуктивного периода с раком молочной железы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Научный руководитель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Шпадарук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Е.М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 </a:t>
            </a:r>
          </a:p>
        </p:txBody>
      </p:sp>
    </p:spTree>
    <p:extLst>
      <p:ext uri="{BB962C8B-B14F-4D97-AF65-F5344CB8AC3E}">
        <p14:creationId xmlns:p14="http://schemas.microsoft.com/office/powerpoint/2010/main" xmlns="" val="107744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714356"/>
            <a:ext cx="83529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Факультет  мониторинга окружающей среды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Конкурс лучших научных работ студентов на соискание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премии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имени  А. М.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Люцко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be-BY" i="1" dirty="0">
                <a:latin typeface="Times New Roman" pitchFamily="18" charset="0"/>
                <a:cs typeface="Times New Roman" pitchFamily="18" charset="0"/>
              </a:rPr>
              <a:t>Дипломы</a:t>
            </a:r>
            <a:r>
              <a:rPr lang="be-BY" i="1" u="sng" dirty="0">
                <a:latin typeface="Times New Roman" pitchFamily="18" charset="0"/>
                <a:cs typeface="Times New Roman" pitchFamily="18" charset="0"/>
              </a:rPr>
              <a:t> I степени: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be-BY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be-BY" dirty="0" smtClean="0">
                <a:latin typeface="Times New Roman" pitchFamily="18" charset="0"/>
                <a:cs typeface="Times New Roman" pitchFamily="18" charset="0"/>
              </a:rPr>
              <a:t>Номинация</a:t>
            </a:r>
            <a:r>
              <a:rPr lang="be-BY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e-BY" i="1" dirty="0">
                <a:latin typeface="Times New Roman" pitchFamily="18" charset="0"/>
                <a:cs typeface="Times New Roman" pitchFamily="18" charset="0"/>
              </a:rPr>
              <a:t>“Лучшая научная работа среди магистрантов”</a:t>
            </a:r>
            <a:r>
              <a:rPr lang="be-BY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e-BY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be-BY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be-BY" dirty="0" smtClean="0">
                <a:latin typeface="Times New Roman" pitchFamily="18" charset="0"/>
                <a:cs typeface="Times New Roman" pitchFamily="18" charset="0"/>
              </a:rPr>
              <a:t>       Хилимончик </a:t>
            </a:r>
            <a:r>
              <a:rPr lang="be-BY" dirty="0">
                <a:latin typeface="Times New Roman" pitchFamily="18" charset="0"/>
                <a:cs typeface="Times New Roman" pitchFamily="18" charset="0"/>
              </a:rPr>
              <a:t>П.Р., за работу «</a:t>
            </a:r>
            <a:r>
              <a:rPr lang="be-BY" b="1" dirty="0">
                <a:latin typeface="Times New Roman" pitchFamily="18" charset="0"/>
                <a:cs typeface="Times New Roman" pitchFamily="18" charset="0"/>
              </a:rPr>
              <a:t>Сравнительная характеристика химического загрязнения земель на территории промышленного объекта с использованием различных критериев оценки их экологического состояния</a:t>
            </a:r>
            <a:r>
              <a:rPr lang="be-BY" dirty="0">
                <a:latin typeface="Times New Roman" pitchFamily="18" charset="0"/>
                <a:cs typeface="Times New Roman" pitchFamily="18" charset="0"/>
              </a:rPr>
              <a:t>». </a:t>
            </a:r>
            <a:endParaRPr lang="be-BY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be-BY" dirty="0" smtClean="0">
                <a:latin typeface="Times New Roman" pitchFamily="18" charset="0"/>
                <a:cs typeface="Times New Roman" pitchFamily="18" charset="0"/>
              </a:rPr>
              <a:t>Научный </a:t>
            </a:r>
            <a:r>
              <a:rPr lang="be-BY" dirty="0">
                <a:latin typeface="Times New Roman" pitchFamily="18" charset="0"/>
                <a:cs typeface="Times New Roman" pitchFamily="18" charset="0"/>
              </a:rPr>
              <a:t>руководитель –  </a:t>
            </a:r>
            <a:r>
              <a:rPr lang="be-BY" b="1" dirty="0">
                <a:latin typeface="Times New Roman" pitchFamily="18" charset="0"/>
                <a:cs typeface="Times New Roman" pitchFamily="18" charset="0"/>
              </a:rPr>
              <a:t>Головатый С.Е.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be-BY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be-BY" dirty="0" smtClean="0">
                <a:latin typeface="Times New Roman" pitchFamily="18" charset="0"/>
                <a:cs typeface="Times New Roman" pitchFamily="18" charset="0"/>
              </a:rPr>
              <a:t>Номинация</a:t>
            </a:r>
            <a:r>
              <a:rPr lang="be-BY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e-BY" i="1" dirty="0">
                <a:latin typeface="Times New Roman" pitchFamily="18" charset="0"/>
                <a:cs typeface="Times New Roman" pitchFamily="18" charset="0"/>
              </a:rPr>
              <a:t>“Лучшая научная работа среди студентов”  </a:t>
            </a:r>
            <a:endParaRPr lang="be-BY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be-BY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be-BY" dirty="0" smtClean="0">
                <a:latin typeface="Times New Roman" pitchFamily="18" charset="0"/>
                <a:cs typeface="Times New Roman" pitchFamily="18" charset="0"/>
              </a:rPr>
              <a:t>       Дузинчук </a:t>
            </a:r>
            <a:r>
              <a:rPr lang="be-BY" dirty="0">
                <a:latin typeface="Times New Roman" pitchFamily="18" charset="0"/>
                <a:cs typeface="Times New Roman" pitchFamily="18" charset="0"/>
              </a:rPr>
              <a:t>В.Д. за работу «</a:t>
            </a:r>
            <a:r>
              <a:rPr lang="be-BY" b="1" dirty="0">
                <a:latin typeface="Times New Roman" pitchFamily="18" charset="0"/>
                <a:cs typeface="Times New Roman" pitchFamily="18" charset="0"/>
              </a:rPr>
              <a:t>Система обращения со стойкими органическими загрязнителями в Республике Беларусь</a:t>
            </a:r>
            <a:r>
              <a:rPr lang="be-BY" dirty="0">
                <a:latin typeface="Times New Roman" pitchFamily="18" charset="0"/>
                <a:cs typeface="Times New Roman" pitchFamily="18" charset="0"/>
              </a:rPr>
              <a:t>». </a:t>
            </a:r>
            <a:endParaRPr lang="be-BY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be-BY" dirty="0" smtClean="0">
                <a:latin typeface="Times New Roman" pitchFamily="18" charset="0"/>
                <a:cs typeface="Times New Roman" pitchFamily="18" charset="0"/>
              </a:rPr>
              <a:t>     Научный </a:t>
            </a:r>
            <a:r>
              <a:rPr lang="be-BY" dirty="0">
                <a:latin typeface="Times New Roman" pitchFamily="18" charset="0"/>
                <a:cs typeface="Times New Roman" pitchFamily="18" charset="0"/>
              </a:rPr>
              <a:t>руководитель – </a:t>
            </a:r>
            <a:r>
              <a:rPr lang="be-BY" b="1" dirty="0">
                <a:latin typeface="Times New Roman" pitchFamily="18" charset="0"/>
                <a:cs typeface="Times New Roman" pitchFamily="18" charset="0"/>
              </a:rPr>
              <a:t>Головатый С.Е</a:t>
            </a:r>
            <a:r>
              <a:rPr lang="be-BY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be-BY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0531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88640"/>
            <a:ext cx="777686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 </a:t>
            </a:r>
            <a:endParaRPr lang="ru-RU" dirty="0"/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Наличие молодежных научных объединений (кружок, СНИЛ и т.д.), курируемых учеными, принадлежащими научному сообществу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настоящее время в МГЭИ им. А.Д. Сахарова БГУ функционирует 10 студенческих научно-исследовательских лабораторий, в том числе на факультете экологической медицины – 4, на факультете мониторинга окружающей среды – 6: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Молекулярно-генетическая СНИЛ;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СНИЛ «Радиобиология»;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СНИЛ «Биохимии белков крови»;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СНИЛ «Иммунология»;   </a:t>
            </a:r>
          </a:p>
          <a:p>
            <a:r>
              <a:rPr lang="be-BY" dirty="0">
                <a:latin typeface="Times New Roman" pitchFamily="18" charset="0"/>
                <a:cs typeface="Times New Roman" pitchFamily="18" charset="0"/>
              </a:rPr>
              <a:t>СНИЛ по изучению и использованию физических методов в медицине, биологии и экологии;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be-BY" dirty="0">
                <a:latin typeface="Times New Roman" pitchFamily="18" charset="0"/>
                <a:cs typeface="Times New Roman" pitchFamily="18" charset="0"/>
              </a:rPr>
              <a:t>СНИЛ «Радиационных исследований»;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be-BY" dirty="0">
                <a:latin typeface="Times New Roman" pitchFamily="18" charset="0"/>
                <a:cs typeface="Times New Roman" pitchFamily="18" charset="0"/>
              </a:rPr>
              <a:t>СНИЛ «Экологического менеджмента»;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be-BY" dirty="0">
                <a:latin typeface="Times New Roman" pitchFamily="18" charset="0"/>
                <a:cs typeface="Times New Roman" pitchFamily="18" charset="0"/>
              </a:rPr>
              <a:t>СНИЛ «Геоинформационные технологии»;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СНИЛ </a:t>
            </a:r>
            <a:r>
              <a:rPr lang="be-BY" dirty="0">
                <a:latin typeface="Times New Roman" pitchFamily="18" charset="0"/>
                <a:cs typeface="Times New Roman" pitchFamily="18" charset="0"/>
              </a:rPr>
              <a:t>«Возобновляемая энергетика и компьютерное моделирование для решения экологических задач»;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be-BY" dirty="0">
                <a:latin typeface="Times New Roman" pitchFamily="18" charset="0"/>
                <a:cs typeface="Times New Roman" pitchFamily="18" charset="0"/>
              </a:rPr>
              <a:t>СНИЛ «Гуманитарных проблем экологии окружающей среды и человека».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be-BY" dirty="0">
                <a:latin typeface="Times New Roman" pitchFamily="18" charset="0"/>
                <a:cs typeface="Times New Roman" pitchFamily="18" charset="0"/>
              </a:rPr>
              <a:t>СНИЛ общей и эксперименгтальной экологии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460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63284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Студенты СНИЛ иммунологии Свирская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А.В., Музыченко Б.А.,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Лобай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М.В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Дубко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А.Д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принимают участие в выполнении НИР по теме «Совершенствование системы научно-методического сопровождения современного образовательного процесса студентов, обучающихся на кафедре иммунологии».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Научный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руководитель – 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Зафранская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М.М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be-BY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be-BY" dirty="0" smtClean="0">
                <a:latin typeface="Times New Roman" pitchFamily="18" charset="0"/>
                <a:cs typeface="Times New Roman" pitchFamily="18" charset="0"/>
              </a:rPr>
              <a:t>     В </a:t>
            </a:r>
            <a:r>
              <a:rPr lang="be-BY" dirty="0">
                <a:latin typeface="Times New Roman" pitchFamily="18" charset="0"/>
                <a:cs typeface="Times New Roman" pitchFamily="18" charset="0"/>
              </a:rPr>
              <a:t>СНИЛ кафедры ядерной и радиационной безопасности «Радиационных исследований»  участвуют 15 студентов. В рамках СНИЛ успешно работают два кружка: «Методы определения содержания естественных радионуклидов, 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be-BY" dirty="0">
                <a:latin typeface="Times New Roman" pitchFamily="18" charset="0"/>
                <a:cs typeface="Times New Roman" pitchFamily="18" charset="0"/>
              </a:rPr>
              <a:t>137, Sr-90, и трития в образцах природной среды и продуктах питания» и «Определения содержания бета и гамма излучающих радионуклидов в теле человека инструментальным способом». </a:t>
            </a:r>
            <a:endParaRPr lang="be-BY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be-BY" dirty="0" smtClean="0">
                <a:latin typeface="Times New Roman" pitchFamily="18" charset="0"/>
                <a:cs typeface="Times New Roman" pitchFamily="18" charset="0"/>
              </a:rPr>
              <a:t>     Н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аучный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руководитель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В.В. Журавков.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568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548680"/>
            <a:ext cx="756084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Стипендиаты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учреждения образования «Международного государственного экологического института имени 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А.Д.Сахарова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Белорусского государственного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университета в 2022 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Именная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стипендия имени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А.Н. 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Севченко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студент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3 курса факультета мониторинга окружающей среды специальности  «Медицинская физика» - 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Медведский Александр Вячеславович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Именная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стипендия имени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А.Н. 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Севченко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студентка 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курса факультета мониторинга окружающей среды специальности 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Энергоэффективные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технологии и энергетический менеджмент» -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Сивуха Валерия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Викторовна</a:t>
            </a:r>
          </a:p>
          <a:p>
            <a:pPr marL="342900" indent="-342900" algn="just">
              <a:buFont typeface="+mj-lt"/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Именная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стипендия имени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Франциска Скорины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студентка 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курса факультета экологической медицины специальности  «Медико-биологическое дело»  -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Трифонова Алина Руслановна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636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76672"/>
            <a:ext cx="799288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ПУБЛИКАЦИИ  ЧЛЕНОВ НАУЧНОГО СООБЩЕСТВА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2022 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Монографии, изданные в Республике Беларусь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- 1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1.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Цыбулько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Н.Н. Почвенно-агрохимические основы адаптивного использования загрязненных радионуклидами земель / Н.Н.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Цыбулько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– Минск: ИВЦ Минфина, 2022. – 290 с.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Учебные пособия, изданные в Республике Беларусь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- 3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Коктыш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И.В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Биотехнология : практикум /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И.В.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Коктыш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Т. С.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Пицко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Я.И. Мельникова. − Минск: ИВЦ Минфина, 2022. − 168 с. (утверждено УМО по экологическому образованию.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2. Малиновская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Ю.В. Эмбриология: учебно-методическое пособие /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Малиновская Ю.В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., Кокорина Н.В./ Минск, МГЭИ им. А.Д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Сахарова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БГУ. – 2022 – 93 с.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3. Лях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Ю.Г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Теория и методология медико-биологических исследований: Учебно-методическое пособие /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Ю.Г. Лях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// Минск: ИВЦ Минфина, 2022. – 117 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49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828092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357188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Научные статьи в журналах и других научных изданиях Республики Беларусь, входящих в перечень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ВАК.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25.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82563" lvl="0" indent="357188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Научные статьи, опубликованные в зарубежных научных изданиях,   включенных в системы цитирования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Science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и (или)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Scopu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- 11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82563" lvl="0"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***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82563" lvl="0" indent="357188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Материалы конференций  и тезисы докладов, опубликованные в Республике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Беларусь.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12.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82563" lvl="0" indent="357188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Материалы и тезисы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докладов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научных конференций, опубликованные за рубежом.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182563" lvl="0" indent="357188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Сахаровские чтения 2022 года: экологические проблемы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XXI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века: материалы 22-ой научной конференции, 19-20 мая 2022 г., г. Минск, Республика Беларусь: в 2 ч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 -  16.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82563" lvl="0" indent="357188" algn="just">
              <a:buFont typeface="Arial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Actual environmental problems: proceedings of the XI International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scientific conference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young scientists, graduates, master and PhD students, December 1–2, 2022, Minsk, Republic of Belarus –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82563" lvl="0" indent="357188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Экологическое образование и устойчивое развитие. Состояние, цели, проблемы и перспективы. Материалы международной научно-методической конференции, 24-25 февраля 2022 г., г. Минск. Электронный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сборник.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– 4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82563" lvl="0" indent="357188" algn="just">
              <a:buFont typeface="Arial" pitchFamily="34" charset="0"/>
              <a:buChar char="•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182563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Общее число публикаций по всем позициям -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113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466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820891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ПОДГОТОВКА НАУЧНЫХ КАДРОВ ВЫСШЕЙ КВАЛИФИКАЦИИ </a:t>
            </a:r>
          </a:p>
          <a:p>
            <a:pPr algn="ctr"/>
            <a:endParaRPr lang="ru-RU" dirty="0"/>
          </a:p>
          <a:p>
            <a:pPr algn="ctr"/>
            <a:r>
              <a:rPr lang="ru-RU" dirty="0"/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/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2022 году защит кандидатских и докторских диссертаций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МГЭИ им. А.Д. Сахарова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БГУ не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было.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     В МГЭИ им. А.Д. Сахарова БГУ общая численность обучающихся в аспирантуре по состоянию на 20.12.2022 года составляла 46 человек. Из них:</a:t>
            </a:r>
          </a:p>
          <a:p>
            <a:pPr marL="452438" indent="-182563">
              <a:buFont typeface="Arial" pitchFamily="34" charset="0"/>
              <a:buChar char="•"/>
            </a:pP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Дневная форма обучения – 17.</a:t>
            </a:r>
          </a:p>
          <a:p>
            <a:pPr marL="452438" indent="-182563">
              <a:buFont typeface="Arial" pitchFamily="34" charset="0"/>
              <a:buChar char="•"/>
            </a:pP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Заочная форма обучение– 9. </a:t>
            </a:r>
          </a:p>
          <a:p>
            <a:pPr marL="452438" indent="-182563">
              <a:buFont typeface="Arial" pitchFamily="34" charset="0"/>
              <a:buChar char="•"/>
            </a:pP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Соискательство – 20. </a:t>
            </a:r>
          </a:p>
          <a:p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В  докторантуре состоит 1 человек. 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Среди членов Научного  сообщества  МГЭИ им. А.Д. Сахарова БГУ руководство докторантами, аспирантами и соискателями  осуществляют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локт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. биол. наук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А.Н.Батян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докт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. биол. наук Н.Г. Власова,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докт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. с.-хоз. .наук С.Е. Головатый, 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докт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. биол. наук А.П. Голубев, 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докт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. мед. наук М.М.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Зафранская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докт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вет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. наук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Ю.Г.Лях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докт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  биол. наук О.И. Родькин,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докт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. с.-хоз. .наук В.В.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Цибцулько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,  канд. с.-хоз. наук И.Э. </a:t>
            </a:r>
            <a:r>
              <a:rPr lang="ru-RU" sz="2000" dirty="0" err="1" smtClean="0">
                <a:effectLst/>
                <a:latin typeface="Times New Roman" pitchFamily="18" charset="0"/>
                <a:cs typeface="Times New Roman" pitchFamily="18" charset="0"/>
              </a:rPr>
              <a:t>Бученков</a:t>
            </a: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0254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57224" y="214290"/>
            <a:ext cx="7786742" cy="6447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7863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КРАТКАЯ ИСТОРИЯ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7863" algn="l"/>
              </a:tabLst>
            </a:pPr>
            <a:r>
              <a: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\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78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Научная школа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Научные исследования в областях экологии, радиобиологии,  радиоэкологии,  генетики и биотехнологии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 в МГЭИ им.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А.Д. Сахарова БГУ  </a:t>
            </a: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было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организована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апреле в 2022 г. В мае того же года было утверждено в Главном управлении науки БГУ.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7863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78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Научные исследования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сформированной школы являются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новым этапом развития Научной школы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Исследования и апробации ряда биологически активных веществ в качестве молекулярных маркеров состояния организма при действии ионизирующих излучений и экологических факторов».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7863" algn="l"/>
              </a:tabLst>
            </a:pPr>
            <a:r>
              <a:rPr lang="ru-RU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Ее основал в  1994 г. выдающийся ученый, один из основателей МГЭИ им.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А.Д.Сахарова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доктор биологических наук, профессор  А.А.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Милютин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7863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78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2005 г. по 2016 г. исследования в этих направлениях на новом научно-методическом уровнях были продолжены  в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Радиобиологической и молекулярно-генетической  школе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7863" algn="l"/>
              </a:tabLst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Ее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возглавлял доктор  биологических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наук, 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78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профессор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С.Б.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Мельнов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972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353513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ВОСТРЕБОВАННОСТЬ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89993469"/>
              </p:ext>
            </p:extLst>
          </p:nvPr>
        </p:nvGraphicFramePr>
        <p:xfrm>
          <a:off x="457200" y="836712"/>
          <a:ext cx="8229599" cy="41770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54760"/>
                <a:gridCol w="4474839"/>
              </a:tblGrid>
              <a:tr h="18064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Членство в редколлегиях научных журналов</a:t>
                      </a:r>
                      <a:endParaRPr lang="ru-RU" sz="17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341" marR="6334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31 декабря  2022 </a:t>
                      </a:r>
                      <a:r>
                        <a:rPr lang="ru-RU" sz="17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r>
                        <a:rPr lang="ru-RU" sz="17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– </a:t>
                      </a:r>
                      <a:r>
                        <a:rPr lang="ru-RU" sz="17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</a:t>
                      </a:r>
                      <a:r>
                        <a:rPr lang="ru-RU" sz="17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человек.</a:t>
                      </a:r>
                      <a:endParaRPr lang="ru-RU" sz="17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«</a:t>
                      </a:r>
                      <a:r>
                        <a:rPr lang="ru-RU" sz="17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Журнал Белорусского государственного университета. Экология».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17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М.Г</a:t>
                      </a:r>
                      <a:r>
                        <a:rPr lang="ru-RU" sz="17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1700" b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Герменчук</a:t>
                      </a:r>
                      <a:r>
                        <a:rPr lang="ru-RU" sz="17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 А.Н. </a:t>
                      </a:r>
                      <a:r>
                        <a:rPr lang="ru-RU" sz="1700" b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Батян</a:t>
                      </a:r>
                      <a:r>
                        <a:rPr lang="ru-RU" sz="17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 </a:t>
                      </a:r>
                      <a:endParaRPr lang="ru-RU" sz="17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А.П. Голубев,  С.Е. Головатый,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В.В. </a:t>
                      </a:r>
                      <a:r>
                        <a:rPr lang="ru-RU" sz="17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Гричик</a:t>
                      </a:r>
                      <a:r>
                        <a:rPr lang="ru-RU" sz="17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 М.М. </a:t>
                      </a:r>
                      <a:r>
                        <a:rPr lang="ru-RU" sz="17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Зафранская</a:t>
                      </a:r>
                      <a:r>
                        <a:rPr lang="ru-RU" sz="17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endParaRPr lang="ru-RU" sz="17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341" marR="6334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4300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Членство </a:t>
                      </a:r>
                      <a:r>
                        <a:rPr lang="ru-RU" sz="17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советах по защите диссертаций (в </a:t>
                      </a:r>
                      <a:r>
                        <a:rPr lang="ru-RU" sz="17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т.ч</a:t>
                      </a:r>
                      <a:r>
                        <a:rPr lang="ru-RU" sz="17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зарубежных), экспертных советах ВАК Республики Беларусь </a:t>
                      </a:r>
                      <a:endParaRPr lang="ru-RU" sz="1700" b="0" dirty="0"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341" marR="6334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smtClean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</a:t>
                      </a:r>
                      <a:r>
                        <a:rPr lang="ru-RU" sz="1700" smtClean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</a:t>
                      </a:r>
                      <a:r>
                        <a:rPr lang="ru-RU" sz="170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декабря</a:t>
                      </a:r>
                      <a:r>
                        <a:rPr lang="ru-RU" sz="1700" baseline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2022 </a:t>
                      </a:r>
                      <a:r>
                        <a:rPr lang="ru-RU" sz="1700" dirty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r>
                        <a:rPr lang="ru-RU" sz="170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– </a:t>
                      </a:r>
                      <a:r>
                        <a:rPr lang="ru-RU" sz="17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170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человека.</a:t>
                      </a:r>
                      <a:endParaRPr lang="ru-RU" sz="1700" dirty="0"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958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Специализированный </a:t>
                      </a:r>
                      <a:r>
                        <a:rPr lang="ru-RU" sz="1700" dirty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Совет по защите диссертаций при НПЦ НАН Беларуси по биоресурсам – </a:t>
                      </a:r>
                      <a:r>
                        <a:rPr lang="ru-RU" sz="170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В.П. </a:t>
                      </a:r>
                      <a:r>
                        <a:rPr lang="ru-RU" sz="1700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Семенченко</a:t>
                      </a:r>
                      <a:r>
                        <a:rPr lang="ru-RU" sz="170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(председатель), А.П</a:t>
                      </a:r>
                      <a:r>
                        <a:rPr lang="ru-RU" sz="1700" dirty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170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Голубев,  В.В. </a:t>
                      </a:r>
                      <a:r>
                        <a:rPr lang="ru-RU" sz="1700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Гричик</a:t>
                      </a:r>
                      <a:r>
                        <a:rPr lang="ru-RU" sz="170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700" dirty="0"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341" marR="6334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323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Членство </a:t>
                      </a:r>
                      <a:r>
                        <a:rPr lang="ru-RU" sz="17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советах республиканских органов государственного управления, исполнительных комитетов, НАН </a:t>
                      </a:r>
                      <a:r>
                        <a:rPr lang="ru-RU" sz="17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Беларуси</a:t>
                      </a:r>
                      <a:endParaRPr lang="ru-RU" sz="1700" b="0" dirty="0"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341" marR="6334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lang="ru-RU" sz="1700" dirty="0"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341" marR="6334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7494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46836649"/>
              </p:ext>
            </p:extLst>
          </p:nvPr>
        </p:nvGraphicFramePr>
        <p:xfrm>
          <a:off x="467544" y="1268759"/>
          <a:ext cx="8229599" cy="4835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00400"/>
                <a:gridCol w="4629199"/>
              </a:tblGrid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341" marR="6334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700" b="0" dirty="0"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341" marR="6334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Выполнение научных и образовательных программ и проектов, в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т.ч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международных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0" dirty="0" smtClean="0"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  <a:endParaRPr lang="ru-RU" sz="1600" b="0" dirty="0"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341" marR="6334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60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Выполнение проектов БРФФИ 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323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Выполнение договоров на научно-исследовательские, опытно-конструкторские и опытно-технологические работы с предприятиями и организациями 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H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ет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323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Выполнение проектов ГНТП, ОНТП, ГРНТП, ГП 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Нет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323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Выполнение инновационных проектов 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Нет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323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Выполнение проектов ГПНИ для научных сообществ социально-гуманитарного направления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Нет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41454" y="1442974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Оппонирование и экспертиза диссертаций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22898" y="1319862"/>
            <a:ext cx="4248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А.П. Голубев.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Экспертиза 1-й докторской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3-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кандидатских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диссертаций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234320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75856" y="188640"/>
            <a:ext cx="26801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ВОСПРОИЗВОДСТВО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54631270"/>
              </p:ext>
            </p:extLst>
          </p:nvPr>
        </p:nvGraphicFramePr>
        <p:xfrm>
          <a:off x="501134" y="692696"/>
          <a:ext cx="8229599" cy="56639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71728"/>
                <a:gridCol w="4057871"/>
              </a:tblGrid>
              <a:tr h="24300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spc="-2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Научные мероприятия (семинары, конференции и т.д.), способствующие эффективному профессиональному взаимодействию ученых, работающих в рамках направлений научного сообщества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341" marR="6334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7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1.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XXII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Международная научная конференция «Сахаровские чтения 2022 года: экологические проблемы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XXI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века» Минск,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май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2022 г..</a:t>
                      </a:r>
                    </a:p>
                    <a:p>
                      <a:pPr marL="57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XI International Scientific Conference of young scientists, graduates, master and PhD students “Actual environmental problems”. Minsk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December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2022 г.</a:t>
                      </a:r>
                    </a:p>
                    <a:p>
                      <a:pPr indent="11112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Международная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научно-методическая 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конференция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«Экологическое образование и устойчивое развитие. Состояние, цели, проблемы и перспективы». Минск,  февраль 2022 г.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341" marR="63341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7985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spc="-2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выпускников первой или второй ступеней высшего образования, ставших аспирантами под руководством представителей научного сообщества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341" marR="6334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???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(На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января 2023 г.)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341" marR="6334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323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spc="-2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молодежных научных объединений (кружок, СНИЛ и т.д.), курируемых учеными, принадлежащими научному сообществу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341" marR="6334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341" marR="6334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84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0" spc="-2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аспирантов за 2022 г.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341" marR="6334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(На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января 2023 г.)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341" marR="6334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647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spc="-2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докторантов (или представителя научного сообщества, осуществляющего подготовку докторской диссертации самостоятельно, что подтверждается включением его в план защит диссертаций или иными документами).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341" marR="6334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(На 1 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января 2023 г.)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341" marR="6334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3609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42493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Основные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направления научных исследований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Научной школы 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МГЭИ  им. А.Д. Сахарова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БГУ были  заложены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А.А.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Милютиным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Они включали  актуальные вопросы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радиационной биологии и медицины, радиационной генетики и цитогенетики, биологической дозиметрии и др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Все эти направления  будут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сохранены и в деятельности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созданной  научной  школы.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Наряду с ними, в сообществе будут разрабатываться и новые направления научных исследований.  В их числе:</a:t>
            </a:r>
          </a:p>
          <a:p>
            <a:pPr algn="just"/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Проблемы динамики биологического разнообразия природных комплексов Беларуси, биотические взаимодействия аборигенных и инвазивных видов. 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Оценка  современных угроз биологическому разнообразию природных экосистем, создаваемых  глобальными природными и антропогенными факторами. 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Исследования функциональной роли почвенного покрова в  миграции биогенных элементов и поддержания естественного плодородия почв. 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Разработка математических моделей динамики формирования дозовых нагрузок на  население в  зоне радиационного загрязнения ЧАЭС и районе Белорусской АЭС. 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Дальнейшая  разработка мероприятий по обеспечению безопасной жизнедеятельности населения в регионах с повышенным уровнем антропогенного загрязнения  среды  обитания.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080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3120" y="692696"/>
            <a:ext cx="827132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Тематика исследований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научной школы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соответствуют следующим приоритетным направлениям научной и научно-технической и инновационной деятельности Республики Беларуси на 2021 – 2025 г.</a:t>
            </a:r>
          </a:p>
          <a:p>
            <a:pPr algn="just"/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Биологические, медицинские, фармацевтические и химические технологии и производства в следующих  пунктах: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- биотехнологии (геномные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постгеномные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клеточные, микробные, медицинские, промышленные).</a:t>
            </a:r>
          </a:p>
          <a:p>
            <a:pPr algn="just"/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Энергетика, строительство, экология и рациональное природопользование: атомная энергетика, ядерная и радиационная безопасность  в  следующих пунктах: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- рациональное использование, воспроизводство и управление ресурсами растительного и животного мира, лесными и водными ресурсами;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-  атомная энергетика, ядерная и радиационная безопасность.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- безопасная жизнедеятельность в условиях  антропогенного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загрязнения природной среды.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4438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836712"/>
            <a:ext cx="84249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692695"/>
            <a:ext cx="8064896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СПИСОК УЧАСТНИКОВ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НАУЧНОЙ ШКОЛЫ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г.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Доктора наук - 10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Голубев А.П.,  доктор биологических наук  (председатель)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Родькин  О. И.,   доктор биологических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Цибулько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П.П., доктор сельскохозяйственных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Головатый С.Е., доктор сельскохозяйственных наук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Лях Ю.Г.,  доктор ветеринарных наук   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Батян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А.Н., доктор  биологических наук  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Зафранская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М.М., доктор медицинских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Власова Н.Г., доктор биологических  наук, РНПЦ радиационной медицины  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Семенченко В.П., член-корреспондент НАН Беларуси, доктор биологических наук,  НПЦ НАН Беларуси по биоресурсам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Гричик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 В.В.,  доктор биологических наук,  биологический факультет БГУ  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972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4345"/>
            <a:ext cx="799288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Кандидаты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наук - 11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/>
              <a:t> 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Герменчук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М.Г.,  кандидат технических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Бученков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И.Э.,   кандидат сельскохозяйственных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Бодиловская О.А.,  кандидат биологических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Жильцова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Ю.В.,  кандидат биологических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Жук Е.Ю., кандидат биологических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Журавков В.В.,  кандидат биологических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Коктыш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И.В., кандидат биологических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Копиця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В.Н., кандидат биологических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Мисюченко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В.М., кандидат сельскохозяйственных наук  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Мукина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К.М., кандидат географических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Шпадарук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Е.М., кандидат биологических наук   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321884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5452" y="302359"/>
            <a:ext cx="817502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ПРОЕКТЫ НИР, ВЫПОЛНЯВШИЕСЯ ЧЛЕНАМИ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НАУЧНОЙ ШКОЛЫ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2022 г.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государственным программам научных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исследований  - 6</a:t>
            </a:r>
          </a:p>
          <a:p>
            <a:pPr algn="ctr"/>
            <a:endParaRPr lang="ru-RU" sz="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. НИР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03/21.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«Исследование распространения и испускания излучения в структурах сложной топологии с целью создания новых элементов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нанофотоники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и новых методов анализа нано- и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биоструктур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».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(2021 – 2025 гг.).</a:t>
            </a:r>
            <a:endParaRPr lang="ru-RU" sz="16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ГПНИ 6 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Фотоника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и электроника для инноваций», подпрограмма 6.1. 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Фотоника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и ее применения». </a:t>
            </a:r>
            <a:endParaRPr lang="ru-RU" sz="16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Работа выполнялась на кафедре общей биологии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генетики.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Научный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руководитель – канд. биол. наук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Коктыш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И. 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6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 smtClean="0"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. НИР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09/21.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«Оценить дозовые нагрузки и эффекты ионизирующих излучений в сочетании со стрессом различной природы на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биоту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в зоне хронического радиационного воздействия</a:t>
            </a:r>
            <a:r>
              <a:rPr lang="ru-RU" sz="1600" b="1" dirty="0" smtClean="0">
                <a:effectLst/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ru-RU" sz="1600" dirty="0" smtClean="0"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2021 – 2025 гг.).</a:t>
            </a:r>
            <a:endParaRPr lang="ru-RU" sz="16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ГПНИ 10 «Природные ресурсы и окружающая среда», подпрограмма 10.3. «Радиация и биологические системы».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Работа выполнялась на кафедре информационных технологий в экологии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медицине. Научный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руководитель – канд. биол. наук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Журавков В. 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6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 smtClean="0"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. НИР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11/21.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Изучение влияния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микроэлементозов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и клеточного старения на развитие диабетических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артропатий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в условиях высокой антропогенной нагрузки»</a:t>
            </a:r>
            <a:endParaRPr lang="ru-RU" sz="1600" b="1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(2021 – 2025 гг.).</a:t>
            </a:r>
            <a:endParaRPr lang="ru-RU" sz="16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ГПНИ 10 «Природные ресурсы и окружающая среда», подпрограмма 10.3. «Радиация и биологические системы».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Работа выполнялась на кафедре общей биологии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генетики.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Научный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руководитель - канд. биол. наук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Коктыш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И. 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 smtClean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816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548680"/>
            <a:ext cx="7992888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u="sng" dirty="0" smtClean="0"/>
              <a:t>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НИР 05/21.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Оценка и прогноз радиоактивного загрязнения окружающей среды вокруг радиационно опасных объектов на основе экспериментальных и расчетных методов (моделирование)»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(2021 – 2025 гг.).</a:t>
            </a:r>
            <a:endParaRPr lang="ru-RU" sz="16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ГПНИ 10 «Природные ресурсы и окружающая среда», подпрограмма 10.3. «Радиация и биологические системы». 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Работа выполнялась на кафедре ядерной и радиационной безопасности.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Научный руководитель – канд. тех. наук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Герменчук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М. Г.</a:t>
            </a:r>
            <a:endParaRPr lang="ru-RU" sz="16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 smtClean="0"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5. НИР 06/21.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Разработка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-ориентированной информационно-аналитической системы общего доступа для комплексного изучения влияния антропогенных и природных факторов на различных региональных уровнях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  (2021 – 2025 гг.).</a:t>
            </a:r>
            <a:endParaRPr lang="ru-RU" sz="16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ГПНИ 10 «Природные ресурсы и окружающая среда», подпрограмма 10.3. «Радиация и биологические системы».  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Работа выполнялась на кафедре информационных технологий в экологии и медицине. Научный руководитель – канд. тех. наук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Герменчук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М. Г.</a:t>
            </a:r>
            <a:endParaRPr lang="ru-RU" sz="16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 smtClean="0"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6. НИР 07/21.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«Оценка биохимического потенциала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микробиоты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почв Республики Беларусь с целью разработки диагностических критериев функционального состояния почвенных микробных сообществ в условиях техногенного загрязнения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 (2021 – 2025 гг.).</a:t>
            </a:r>
            <a:endParaRPr lang="ru-RU" sz="16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ГПНИ 10 «Природные ресурсы и окружающая среда», подпрограмма 10.3. «Радиация и биологические системы». 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Работа выполнялась на кафедре экологического мониторинга и менеджмента.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Научный руководитель – доктор с.-х. наук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Головатый С. 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262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74345"/>
            <a:ext cx="8064896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Проекты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Белорусского республиканского фонда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 фундаментальных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исследований - 2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u="sng" dirty="0" smtClean="0"/>
              <a:t>1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. Б21-026.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«Низкомолекулярные антиоксиданты водных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растений (на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примере подсемейства Рясковые) как индикационные показатели загрязнения водных объектов нефтепродуктами».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Работа выполнялась на кафедре общей биологии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генетики.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Научный руководитель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канд. биол. наук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Жильцова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Ю.В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2. Б22УЗБ-014.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Разработка методологических основ системы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аэропалинологического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мониторинга городской среды в различных климатических зонах (на примере г. Ташкента и г. Минска)».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Работа выполнялась на кафедре общей биологии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генетики.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Научный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руководитель – канд. с.-х. наук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Бученков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И.Э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960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1316</Words>
  <Application>Microsoft Office PowerPoint</Application>
  <PresentationFormat>Экран (4:3)</PresentationFormat>
  <Paragraphs>287</Paragraphs>
  <Slides>22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 П. Голубев</dc:creator>
  <cp:lastModifiedBy>Пользователь</cp:lastModifiedBy>
  <cp:revision>36</cp:revision>
  <dcterms:created xsi:type="dcterms:W3CDTF">2023-04-17T09:15:34Z</dcterms:created>
  <dcterms:modified xsi:type="dcterms:W3CDTF">2023-04-18T17:20:54Z</dcterms:modified>
</cp:coreProperties>
</file>