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7" r:id="rId9"/>
    <p:sldMasterId id="2147483769" r:id="rId10"/>
  </p:sldMasterIdLst>
  <p:notesMasterIdLst>
    <p:notesMasterId r:id="rId59"/>
  </p:notesMasterIdLst>
  <p:sldIdLst>
    <p:sldId id="346" r:id="rId11"/>
    <p:sldId id="329" r:id="rId12"/>
    <p:sldId id="325" r:id="rId13"/>
    <p:sldId id="324" r:id="rId14"/>
    <p:sldId id="323" r:id="rId15"/>
    <p:sldId id="322" r:id="rId16"/>
    <p:sldId id="318" r:id="rId17"/>
    <p:sldId id="326" r:id="rId18"/>
    <p:sldId id="334" r:id="rId19"/>
    <p:sldId id="349" r:id="rId20"/>
    <p:sldId id="328" r:id="rId21"/>
    <p:sldId id="330" r:id="rId22"/>
    <p:sldId id="333" r:id="rId23"/>
    <p:sldId id="331" r:id="rId24"/>
    <p:sldId id="332" r:id="rId25"/>
    <p:sldId id="340" r:id="rId26"/>
    <p:sldId id="335" r:id="rId27"/>
    <p:sldId id="348" r:id="rId28"/>
    <p:sldId id="279" r:id="rId29"/>
    <p:sldId id="272" r:id="rId30"/>
    <p:sldId id="275" r:id="rId31"/>
    <p:sldId id="282" r:id="rId32"/>
    <p:sldId id="308" r:id="rId33"/>
    <p:sldId id="281" r:id="rId34"/>
    <p:sldId id="285" r:id="rId35"/>
    <p:sldId id="280" r:id="rId36"/>
    <p:sldId id="336" r:id="rId37"/>
    <p:sldId id="338" r:id="rId38"/>
    <p:sldId id="319" r:id="rId39"/>
    <p:sldId id="320" r:id="rId40"/>
    <p:sldId id="321" r:id="rId41"/>
    <p:sldId id="339" r:id="rId42"/>
    <p:sldId id="337" r:id="rId43"/>
    <p:sldId id="350" r:id="rId44"/>
    <p:sldId id="345" r:id="rId45"/>
    <p:sldId id="351" r:id="rId46"/>
    <p:sldId id="347" r:id="rId47"/>
    <p:sldId id="342" r:id="rId48"/>
    <p:sldId id="352" r:id="rId49"/>
    <p:sldId id="353" r:id="rId50"/>
    <p:sldId id="354" r:id="rId51"/>
    <p:sldId id="355" r:id="rId52"/>
    <p:sldId id="356" r:id="rId53"/>
    <p:sldId id="314" r:id="rId54"/>
    <p:sldId id="315" r:id="rId55"/>
    <p:sldId id="358" r:id="rId56"/>
    <p:sldId id="357" r:id="rId57"/>
    <p:sldId id="359" r:id="rId58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4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11B"/>
    <a:srgbClr val="792D2B"/>
    <a:srgbClr val="72A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5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0CF68-113E-42F5-A24B-756E5C81BA09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630E8-3799-4D2B-AFD6-EE0B9B5DC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95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65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DDBA7DC-C77B-4827-B0DF-38199E3837B5}" type="slidenum">
              <a:rPr lang="ru-RU" smtClean="0">
                <a:solidFill>
                  <a:prstClr val="black"/>
                </a:solidFill>
              </a:rPr>
              <a:pPr eaLnBrk="1" hangingPunct="1">
                <a:defRPr/>
              </a:pPr>
              <a:t>39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7597263-18FF-4FBF-88BE-76CC7EACEEB5}" type="slidenum">
              <a:rPr lang="ru-RU" smtClean="0"/>
              <a:pPr eaLnBrk="1" hangingPunct="1">
                <a:defRPr/>
              </a:pPr>
              <a:t>40</a:t>
            </a:fld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F9C024A-DBBE-4296-A731-6067653A7BC9}" type="slidenum">
              <a:rPr lang="ru-RU" smtClean="0"/>
              <a:pPr eaLnBrk="1" hangingPunct="1">
                <a:defRPr/>
              </a:pPr>
              <a:t>41</a:t>
            </a:fld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B4EB134-295B-4E81-8A58-2C1940D4F7CC}" type="slidenum">
              <a:rPr lang="ru-RU" smtClean="0"/>
              <a:pPr eaLnBrk="1" hangingPunct="1">
                <a:defRPr/>
              </a:pPr>
              <a:t>42</a:t>
            </a:fld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AD0DE1C-55DE-4E78-9DD6-34149A26E754}" type="slidenum">
              <a:rPr lang="ru-RU" smtClean="0"/>
              <a:pPr eaLnBrk="1" hangingPunct="1">
                <a:defRPr/>
              </a:pPr>
              <a:t>43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630E8-3799-4D2B-AFD6-EE0B9B5DCD4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3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06108-23A5-4109-87C8-A79C39492AD9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9A661-3538-4EF7-A98F-2E7809F8D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B6B51-7362-4381-BBC5-A6C577FBE65F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3DE2C-FB76-4054-A464-BE959F286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4670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3443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32765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83279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80292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9565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30642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98325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2955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3468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F8D7A-EA85-4390-8C8A-46BC0F7DF857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BF7F0-9DCC-4132-86FF-BA2BBC1C7E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74592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90909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F983F-30B2-42DA-91E6-794BF44843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80154"/>
      </p:ext>
    </p:extLst>
  </p:cSld>
  <p:clrMapOvr>
    <a:masterClrMapping/>
  </p:clrMapOvr>
  <p:transition advClick="0" advTm="6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C32-7757-4E15-9AAF-74A0CD4773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22170"/>
      </p:ext>
    </p:extLst>
  </p:cSld>
  <p:clrMapOvr>
    <a:masterClrMapping/>
  </p:clrMapOvr>
  <p:transition advClick="0" advTm="6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9F11-C256-45E0-B8CC-41014DE566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73741"/>
      </p:ext>
    </p:extLst>
  </p:cSld>
  <p:clrMapOvr>
    <a:masterClrMapping/>
  </p:clrMapOvr>
  <p:transition advClick="0" advTm="6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216F-4018-47E5-9047-4EDBF9C5A9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04431"/>
      </p:ext>
    </p:extLst>
  </p:cSld>
  <p:clrMapOvr>
    <a:masterClrMapping/>
  </p:clrMapOvr>
  <p:transition advClick="0" advTm="6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AD2E-5A20-477F-BCE2-091308CE46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06005"/>
      </p:ext>
    </p:extLst>
  </p:cSld>
  <p:clrMapOvr>
    <a:masterClrMapping/>
  </p:clrMapOvr>
  <p:transition advClick="0" advTm="6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6417-5956-4286-B91B-257C2AE185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95337"/>
      </p:ext>
    </p:extLst>
  </p:cSld>
  <p:clrMapOvr>
    <a:masterClrMapping/>
  </p:clrMapOvr>
  <p:transition advClick="0" advTm="6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E30F-26B8-46FC-9B2F-413385CF37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76497"/>
      </p:ext>
    </p:extLst>
  </p:cSld>
  <p:clrMapOvr>
    <a:masterClrMapping/>
  </p:clrMapOvr>
  <p:transition advClick="0" advTm="6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04FC-03F3-49AA-9071-F7DCF70485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29566"/>
      </p:ext>
    </p:extLst>
  </p:cSld>
  <p:clrMapOvr>
    <a:masterClrMapping/>
  </p:clrMapOvr>
  <p:transition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DDD02-32A7-4C75-8A54-8BCA3D45159D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B4BC8-7307-4C31-92ED-AD6C71693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2107-1031-433C-AD63-3584E5BC90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07867"/>
      </p:ext>
    </p:extLst>
  </p:cSld>
  <p:clrMapOvr>
    <a:masterClrMapping/>
  </p:clrMapOvr>
  <p:transition advClick="0" advTm="6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9CE9-A4C8-4ECB-810F-845F9A2B8D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76013"/>
      </p:ext>
    </p:extLst>
  </p:cSld>
  <p:clrMapOvr>
    <a:masterClrMapping/>
  </p:clrMapOvr>
  <p:transition advClick="0" advTm="6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429B-02EF-4A97-A963-02C7883EB2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44684"/>
      </p:ext>
    </p:extLst>
  </p:cSld>
  <p:clrMapOvr>
    <a:masterClrMapping/>
  </p:clrMapOvr>
  <p:transition advClick="0" advTm="6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F983F-30B2-42DA-91E6-794BF44843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58916"/>
      </p:ext>
    </p:extLst>
  </p:cSld>
  <p:clrMapOvr>
    <a:masterClrMapping/>
  </p:clrMapOvr>
  <p:transition advClick="0" advTm="6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C32-7757-4E15-9AAF-74A0CD4773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21822"/>
      </p:ext>
    </p:extLst>
  </p:cSld>
  <p:clrMapOvr>
    <a:masterClrMapping/>
  </p:clrMapOvr>
  <p:transition advClick="0" advTm="6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9F11-C256-45E0-B8CC-41014DE566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12601"/>
      </p:ext>
    </p:extLst>
  </p:cSld>
  <p:clrMapOvr>
    <a:masterClrMapping/>
  </p:clrMapOvr>
  <p:transition advClick="0" advTm="6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216F-4018-47E5-9047-4EDBF9C5A9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48088"/>
      </p:ext>
    </p:extLst>
  </p:cSld>
  <p:clrMapOvr>
    <a:masterClrMapping/>
  </p:clrMapOvr>
  <p:transition advClick="0" advTm="6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AD2E-5A20-477F-BCE2-091308CE46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43130"/>
      </p:ext>
    </p:extLst>
  </p:cSld>
  <p:clrMapOvr>
    <a:masterClrMapping/>
  </p:clrMapOvr>
  <p:transition advClick="0" advTm="6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6417-5956-4286-B91B-257C2AE185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84078"/>
      </p:ext>
    </p:extLst>
  </p:cSld>
  <p:clrMapOvr>
    <a:masterClrMapping/>
  </p:clrMapOvr>
  <p:transition advClick="0" advTm="6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E30F-26B8-46FC-9B2F-413385CF37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93041"/>
      </p:ext>
    </p:extLst>
  </p:cSld>
  <p:clrMapOvr>
    <a:masterClrMapping/>
  </p:clrMapOvr>
  <p:transition advClick="0" advTm="6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360CE-7EDC-4003-A9FE-4DCFE3AE5CA7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358AC-CCB9-4C76-BB4E-476A38F9B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04FC-03F3-49AA-9071-F7DCF70485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03464"/>
      </p:ext>
    </p:extLst>
  </p:cSld>
  <p:clrMapOvr>
    <a:masterClrMapping/>
  </p:clrMapOvr>
  <p:transition advClick="0" advTm="6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2107-1031-433C-AD63-3584E5BC90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36152"/>
      </p:ext>
    </p:extLst>
  </p:cSld>
  <p:clrMapOvr>
    <a:masterClrMapping/>
  </p:clrMapOvr>
  <p:transition advClick="0" advTm="6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9CE9-A4C8-4ECB-810F-845F9A2B8D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71346"/>
      </p:ext>
    </p:extLst>
  </p:cSld>
  <p:clrMapOvr>
    <a:masterClrMapping/>
  </p:clrMapOvr>
  <p:transition advClick="0" advTm="6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429B-02EF-4A97-A963-02C7883EB2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54695"/>
      </p:ext>
    </p:extLst>
  </p:cSld>
  <p:clrMapOvr>
    <a:masterClrMapping/>
  </p:clrMapOvr>
  <p:transition advClick="0" advTm="6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285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386104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36695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55288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18616"/>
      </p:ext>
    </p:extLst>
  </p:cSld>
  <p:clrMapOvr>
    <a:masterClrMapping/>
  </p:clrMapOvr>
  <p:transition advClick="0" advTm="6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39635"/>
      </p:ext>
    </p:extLst>
  </p:cSld>
  <p:clrMapOvr>
    <a:masterClrMapping/>
  </p:clrMapOvr>
  <p:transition advClick="0" advTm="6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18994"/>
      </p:ext>
    </p:extLst>
  </p:cSld>
  <p:clrMapOvr>
    <a:masterClrMapping/>
  </p:clrMapOvr>
  <p:transition advClick="0" advTm="6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298"/>
      </p:ext>
    </p:extLst>
  </p:cSld>
  <p:clrMapOvr>
    <a:masterClrMapping/>
  </p:clrMapOvr>
  <p:transition advClick="0" advTm="6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29186-BBF0-4A8E-9666-789305270A47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74028-B24B-4011-9D6D-FC6B306EB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94810"/>
      </p:ext>
    </p:extLst>
  </p:cSld>
  <p:clrMapOvr>
    <a:masterClrMapping/>
  </p:clrMapOvr>
  <p:transition advClick="0" advTm="6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12625"/>
      </p:ext>
    </p:extLst>
  </p:cSld>
  <p:clrMapOvr>
    <a:masterClrMapping/>
  </p:clrMapOvr>
  <p:transition advClick="0" advTm="6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99717"/>
      </p:ext>
    </p:extLst>
  </p:cSld>
  <p:clrMapOvr>
    <a:masterClrMapping/>
  </p:clrMapOvr>
  <p:transition advClick="0" advTm="6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30189"/>
      </p:ext>
    </p:extLst>
  </p:cSld>
  <p:clrMapOvr>
    <a:masterClrMapping/>
  </p:clrMapOvr>
  <p:transition advClick="0" advTm="6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27017"/>
      </p:ext>
    </p:extLst>
  </p:cSld>
  <p:clrMapOvr>
    <a:masterClrMapping/>
  </p:clrMapOvr>
  <p:transition advClick="0" advTm="6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285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386104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6802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7413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87804"/>
      </p:ext>
    </p:extLst>
  </p:cSld>
  <p:clrMapOvr>
    <a:masterClrMapping/>
  </p:clrMapOvr>
  <p:transition advClick="0" advTm="6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00459"/>
      </p:ext>
    </p:extLst>
  </p:cSld>
  <p:clrMapOvr>
    <a:masterClrMapping/>
  </p:clrMapOvr>
  <p:transition advClick="0" advTm="6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5027"/>
      </p:ext>
    </p:extLst>
  </p:cSld>
  <p:clrMapOvr>
    <a:masterClrMapping/>
  </p:clrMapOvr>
  <p:transition advClick="0" advTm="6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C9E2E-723B-4A3B-A709-9CD04CC86E78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444A1-8923-419D-802F-0AF52137D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49636"/>
      </p:ext>
    </p:extLst>
  </p:cSld>
  <p:clrMapOvr>
    <a:masterClrMapping/>
  </p:clrMapOvr>
  <p:transition advClick="0" advTm="6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1260"/>
      </p:ext>
    </p:extLst>
  </p:cSld>
  <p:clrMapOvr>
    <a:masterClrMapping/>
  </p:clrMapOvr>
  <p:transition advClick="0" advTm="6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43181"/>
      </p:ext>
    </p:extLst>
  </p:cSld>
  <p:clrMapOvr>
    <a:masterClrMapping/>
  </p:clrMapOvr>
  <p:transition advClick="0" advTm="6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43526"/>
      </p:ext>
    </p:extLst>
  </p:cSld>
  <p:clrMapOvr>
    <a:masterClrMapping/>
  </p:clrMapOvr>
  <p:transition advClick="0" advTm="6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10290"/>
      </p:ext>
    </p:extLst>
  </p:cSld>
  <p:clrMapOvr>
    <a:masterClrMapping/>
  </p:clrMapOvr>
  <p:transition advClick="0" advTm="6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91886"/>
      </p:ext>
    </p:extLst>
  </p:cSld>
  <p:clrMapOvr>
    <a:masterClrMapping/>
  </p:clrMapOvr>
  <p:transition advClick="0" advTm="6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285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386104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1224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54222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04650"/>
      </p:ext>
    </p:extLst>
  </p:cSld>
  <p:clrMapOvr>
    <a:masterClrMapping/>
  </p:clrMapOvr>
  <p:transition advClick="0" advTm="6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84005"/>
      </p:ext>
    </p:extLst>
  </p:cSld>
  <p:clrMapOvr>
    <a:masterClrMapping/>
  </p:clrMapOvr>
  <p:transition advClick="0" advTm="6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DB44F-EE64-45C9-8115-015415A8CA4D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7BA31-D689-4C24-AA3D-47619A004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36312"/>
      </p:ext>
    </p:extLst>
  </p:cSld>
  <p:clrMapOvr>
    <a:masterClrMapping/>
  </p:clrMapOvr>
  <p:transition advClick="0" advTm="6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10065"/>
      </p:ext>
    </p:extLst>
  </p:cSld>
  <p:clrMapOvr>
    <a:masterClrMapping/>
  </p:clrMapOvr>
  <p:transition advClick="0" advTm="6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29504"/>
      </p:ext>
    </p:extLst>
  </p:cSld>
  <p:clrMapOvr>
    <a:masterClrMapping/>
  </p:clrMapOvr>
  <p:transition advClick="0" advTm="6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84483"/>
      </p:ext>
    </p:extLst>
  </p:cSld>
  <p:clrMapOvr>
    <a:masterClrMapping/>
  </p:clrMapOvr>
  <p:transition advClick="0" advTm="6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2086"/>
      </p:ext>
    </p:extLst>
  </p:cSld>
  <p:clrMapOvr>
    <a:masterClrMapping/>
  </p:clrMapOvr>
  <p:transition advClick="0" advTm="6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2199"/>
      </p:ext>
    </p:extLst>
  </p:cSld>
  <p:clrMapOvr>
    <a:masterClrMapping/>
  </p:clrMapOvr>
  <p:transition advClick="0" advTm="6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88221"/>
      </p:ext>
    </p:extLst>
  </p:cSld>
  <p:clrMapOvr>
    <a:masterClrMapping/>
  </p:clrMapOvr>
  <p:transition advClick="0" advTm="6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285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386104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2355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71665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55549"/>
      </p:ext>
    </p:extLst>
  </p:cSld>
  <p:clrMapOvr>
    <a:masterClrMapping/>
  </p:clrMapOvr>
  <p:transition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661E0-9549-49FF-8609-962014F7283D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0949F-BFE3-4A99-BFD3-B9B1B43F4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21010"/>
      </p:ext>
    </p:extLst>
  </p:cSld>
  <p:clrMapOvr>
    <a:masterClrMapping/>
  </p:clrMapOvr>
  <p:transition advClick="0" advTm="6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86955"/>
      </p:ext>
    </p:extLst>
  </p:cSld>
  <p:clrMapOvr>
    <a:masterClrMapping/>
  </p:clrMapOvr>
  <p:transition advClick="0" advTm="6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59771"/>
      </p:ext>
    </p:extLst>
  </p:cSld>
  <p:clrMapOvr>
    <a:masterClrMapping/>
  </p:clrMapOvr>
  <p:transition advClick="0" advTm="6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84512"/>
      </p:ext>
    </p:extLst>
  </p:cSld>
  <p:clrMapOvr>
    <a:masterClrMapping/>
  </p:clrMapOvr>
  <p:transition advClick="0" advTm="6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4003"/>
      </p:ext>
    </p:extLst>
  </p:cSld>
  <p:clrMapOvr>
    <a:masterClrMapping/>
  </p:clrMapOvr>
  <p:transition advClick="0" advTm="6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41862"/>
      </p:ext>
    </p:extLst>
  </p:cSld>
  <p:clrMapOvr>
    <a:masterClrMapping/>
  </p:clrMapOvr>
  <p:transition advClick="0" advTm="6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55015"/>
      </p:ext>
    </p:extLst>
  </p:cSld>
  <p:clrMapOvr>
    <a:masterClrMapping/>
  </p:clrMapOvr>
  <p:transition advClick="0" advTm="6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74111"/>
      </p:ext>
    </p:extLst>
  </p:cSld>
  <p:clrMapOvr>
    <a:masterClrMapping/>
  </p:clrMapOvr>
  <p:transition advClick="0" advTm="6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3BCE0-B5BE-483B-A54E-A81F9A9782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0432"/>
      </p:ext>
    </p:extLst>
  </p:cSld>
  <p:clrMapOvr>
    <a:masterClrMapping/>
  </p:clrMapOvr>
  <p:transition advClick="0" advTm="6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EF6D-2C4C-40C7-A5CB-69C2031FC6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88610"/>
      </p:ext>
    </p:extLst>
  </p:cSld>
  <p:clrMapOvr>
    <a:masterClrMapping/>
  </p:clrMapOvr>
  <p:transition advClick="0" advTm="6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6E0AB-758A-474D-B498-53FF1A8BAE00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EAD41-0B88-473E-B5A7-C6FC0F655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563C0-7B74-4942-A707-33B6AC6ACEA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13068"/>
      </p:ext>
    </p:extLst>
  </p:cSld>
  <p:clrMapOvr>
    <a:masterClrMapping/>
  </p:clrMapOvr>
  <p:transition advClick="0" advTm="600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7D7C1-96A2-456B-B7BD-20FA2F09950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85597"/>
      </p:ext>
    </p:extLst>
  </p:cSld>
  <p:clrMapOvr>
    <a:masterClrMapping/>
  </p:clrMapOvr>
  <p:transition advClick="0" advTm="600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4982B-DA1E-42AF-8B52-4420C4FDE3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0957"/>
      </p:ext>
    </p:extLst>
  </p:cSld>
  <p:clrMapOvr>
    <a:masterClrMapping/>
  </p:clrMapOvr>
  <p:transition advClick="0" advTm="600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2722C-EEC4-4EC9-B402-C4E3FB5863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36632"/>
      </p:ext>
    </p:extLst>
  </p:cSld>
  <p:clrMapOvr>
    <a:masterClrMapping/>
  </p:clrMapOvr>
  <p:transition advClick="0" advTm="600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9A764-1E4E-4410-9BF5-FC4F337373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69162"/>
      </p:ext>
    </p:extLst>
  </p:cSld>
  <p:clrMapOvr>
    <a:masterClrMapping/>
  </p:clrMapOvr>
  <p:transition advClick="0" advTm="600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BDFFB-EBCB-4AD7-8521-07D55004F39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26384"/>
      </p:ext>
    </p:extLst>
  </p:cSld>
  <p:clrMapOvr>
    <a:masterClrMapping/>
  </p:clrMapOvr>
  <p:transition advClick="0" advTm="600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6AFD-1208-49EF-8F2A-3628A7E321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46458"/>
      </p:ext>
    </p:extLst>
  </p:cSld>
  <p:clrMapOvr>
    <a:masterClrMapping/>
  </p:clrMapOvr>
  <p:transition advClick="0" advTm="600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9AB-77AD-42AC-A983-B1304FB954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13972"/>
      </p:ext>
    </p:extLst>
  </p:cSld>
  <p:clrMapOvr>
    <a:masterClrMapping/>
  </p:clrMapOvr>
  <p:transition advClick="0" advTm="600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DE5FE-334C-493C-A2B2-3313DEC13C0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58654"/>
      </p:ext>
    </p:extLst>
  </p:cSld>
  <p:clrMapOvr>
    <a:masterClrMapping/>
  </p:clrMapOvr>
  <p:transition advClick="0" advTm="600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6AB18-B628-4F96-B484-064DF9610F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72700"/>
      </p:ext>
    </p:extLst>
  </p:cSld>
  <p:clrMapOvr>
    <a:masterClrMapping/>
  </p:clrMapOvr>
  <p:transition advClick="0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AD7B-FE31-4B6C-BA6F-FE70E782D964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6FD73-16FA-41DD-85ED-5398E6C05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7487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44019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064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0432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70322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9336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059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53701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9787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48454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17DCD9-EE31-46E8-9872-E5B80FA3E8A9}" type="datetimeFigureOut">
              <a:rPr lang="ru-RU"/>
              <a:pPr>
                <a:defRPr/>
              </a:pPr>
              <a:t>14.03.2020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AF98EF-0A4F-405A-BC9B-D275B1E76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851276" y="6642328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9390" y="188915"/>
            <a:ext cx="8785225" cy="648017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3" name="Picture 13" descr="http://img841.imageshack.us/img841/8228/kenarlik14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" y="1"/>
            <a:ext cx="3348039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 descr="http://img841.imageshack.us/img841/8228/kenarlik14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795964" y="1"/>
            <a:ext cx="3348037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3" descr="http://img841.imageshack.us/img841/8228/kenarlik14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95964" y="3509965"/>
            <a:ext cx="3348037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3" descr="http://img841.imageshack.us/img841/8228/kenarlik14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" y="3509965"/>
            <a:ext cx="3348039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31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advClick="0" advTm="6000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DC2E392-C4B1-43F9-BE97-CD868A13A311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14.03.2020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8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6000">
    <p:fade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DC2E392-C4B1-43F9-BE97-CD868A13A311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14.03.2020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Iraida Mokshanova</a:t>
            </a: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0B357C-A207-411F-A181-9EEAB46B07B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89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6000">
    <p:fade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600200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14.03.2020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28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Click="0" advTm="6000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600200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14.03.2020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6000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600200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14.03.2020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76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6000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600200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6F82EF0-1E54-43AA-8A25-A849E070E69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14.03.2020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A71708-91AA-4A5E-9D75-A83D4704DA5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89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 advTm="6000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11F59E4-D69C-4BA9-A469-902DF878670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9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 advClick="0" advTm="6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6458132-1640-4A56-9455-0FC8D3F4117F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14.03.2020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E19494-1D04-46C9-9BA0-432A79C8D19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03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advClick="0" advTm="6000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55576" y="188640"/>
            <a:ext cx="4392488" cy="6336704"/>
          </a:xfrm>
        </p:spPr>
        <p:txBody>
          <a:bodyPr>
            <a:normAutofit fontScale="92500"/>
          </a:bodyPr>
          <a:lstStyle/>
          <a:p>
            <a:r>
              <a:rPr lang="be-BY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ГУО </a:t>
            </a:r>
            <a:endParaRPr lang="be-BY" sz="3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be-BY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«Яновичская средняя школа Витебского района</a:t>
            </a:r>
            <a:r>
              <a:rPr lang="be-BY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» </a:t>
            </a:r>
          </a:p>
          <a:p>
            <a:r>
              <a:rPr lang="be-BY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</a:t>
            </a:r>
            <a:r>
              <a:rPr lang="be-BY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редставляет  проект</a:t>
            </a:r>
            <a:endParaRPr lang="be-BY" sz="3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be-BY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«Экошкола – вектор устойчивого развития региона»</a:t>
            </a:r>
            <a:endParaRPr lang="be-BY" sz="4400" b="1" dirty="0" smtClean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be-BY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Девиз проекта: «От </a:t>
            </a:r>
            <a:endParaRPr lang="be-BY" sz="3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be-BY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экологии природы – </a:t>
            </a:r>
          </a:p>
          <a:p>
            <a:r>
              <a:rPr lang="be-BY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 экологии </a:t>
            </a:r>
            <a:r>
              <a:rPr lang="be-BY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души»</a:t>
            </a:r>
            <a:endParaRPr lang="be-BY" sz="3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Объект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t="11218" r="-1387" b="611"/>
          <a:stretch/>
        </p:blipFill>
        <p:spPr>
          <a:xfrm>
            <a:off x="5004048" y="692696"/>
            <a:ext cx="3826652" cy="5267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061657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066129"/>
          </a:xfrm>
        </p:spPr>
        <p:txBody>
          <a:bodyPr/>
          <a:lstStyle/>
          <a:p>
            <a:r>
              <a:rPr lang="be-BY" altLang="ru-RU" sz="4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И</a:t>
            </a:r>
            <a:r>
              <a:rPr lang="be-BY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зучаем экспонаты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412776"/>
            <a:ext cx="2505806" cy="4464494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36269"/>
            <a:ext cx="5083801" cy="381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626085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Бойцы экологического движения </a:t>
            </a:r>
            <a:b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</a:t>
            </a: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Яновичане</a:t>
            </a: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»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262" y="1556792"/>
            <a:ext cx="7954211" cy="4464496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74022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Учащиеся </a:t>
            </a:r>
            <a:r>
              <a:rPr lang="ru-RU" altLang="ru-RU" sz="4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</a:t>
            </a: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ымнянской</a:t>
            </a: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СШ </a:t>
            </a:r>
            <a:b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на экскурсии в музее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786" y="1700807"/>
            <a:ext cx="7954211" cy="4464495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740969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Команда </a:t>
            </a: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Суражской</a:t>
            </a: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СШ «Флора» </a:t>
            </a:r>
            <a:b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на экскурсии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529" y="1826949"/>
            <a:ext cx="7504725" cy="4212211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122302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Визитка команды </a:t>
            </a:r>
            <a:b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Суражской</a:t>
            </a: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СШ «Флора»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786" y="1826949"/>
            <a:ext cx="7954211" cy="4212211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41759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Вручение удостоверений </a:t>
            </a:r>
            <a:b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Юного эколога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1212" y="1826949"/>
            <a:ext cx="6099358" cy="4212211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855777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Познаём природу в Витебском зоопарке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1" r="-9037"/>
          <a:stretch/>
        </p:blipFill>
        <p:spPr bwMode="auto">
          <a:xfrm>
            <a:off x="465700" y="1484784"/>
            <a:ext cx="3768080" cy="4752528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2029" y="1484784"/>
            <a:ext cx="4752528" cy="4752528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13098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На презентации выставки  Виталия Кощеева в музее природы </a:t>
            </a: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г.Полоцка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7831" y="1988840"/>
            <a:ext cx="7218937" cy="4060652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579811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Краеведы Витебского района </a:t>
            </a:r>
            <a:b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на </a:t>
            </a: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квест</a:t>
            </a: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-экскурсии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0246" y="1916832"/>
            <a:ext cx="7168798" cy="4032448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439501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3"/>
          <p:cNvSpPr>
            <a:spLocks noGrp="1"/>
          </p:cNvSpPr>
          <p:nvPr>
            <p:ph type="ctrTitle"/>
          </p:nvPr>
        </p:nvSpPr>
        <p:spPr>
          <a:xfrm>
            <a:off x="0" y="404664"/>
            <a:ext cx="8964488" cy="1168580"/>
          </a:xfrm>
        </p:spPr>
        <p:txBody>
          <a:bodyPr/>
          <a:lstStyle/>
          <a:p>
            <a: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Композиция «</a:t>
            </a:r>
            <a:r>
              <a:rPr 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Местачковые</a:t>
            </a:r>
            <a: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мотивы»</a:t>
            </a:r>
            <a:b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387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7992888" cy="1312595"/>
          </a:xfrm>
        </p:spPr>
        <p:txBody>
          <a:bodyPr>
            <a:prstTxWarp prst="textInflate">
              <a:avLst>
                <a:gd name="adj" fmla="val 5353"/>
              </a:avLst>
            </a:prstTxWarp>
          </a:bodyPr>
          <a:lstStyle/>
          <a:p>
            <a:pPr algn="l"/>
            <a:r>
              <a:rPr lang="ru-RU" alt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   </a:t>
            </a:r>
            <a:r>
              <a:rPr lang="ru-RU" altLang="ru-RU" sz="2000" b="1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 основе композиции аксессуары деревенского быта - деревянные скульптуры жителей местечка 19 века, живо обсуждающие новости на базарной площади.      Ярмарки в Яновичах собирали музыкантов со всей округи. Трудолюбивым сельчанам было чем порадовать себя и людей. Их традиции живут и сейчас.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2" b="13576"/>
          <a:stretch/>
        </p:blipFill>
        <p:spPr>
          <a:xfrm>
            <a:off x="467544" y="2564904"/>
            <a:ext cx="8245111" cy="3672407"/>
          </a:xfrm>
          <a:prstGeom prst="roundRect">
            <a:avLst>
              <a:gd name="adj" fmla="val 769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05003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Экологический серпантин </a:t>
            </a:r>
            <a:b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«Природа </a:t>
            </a: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Яновичского</a:t>
            </a: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края»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702442"/>
            <a:ext cx="2505807" cy="4464496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4312" y="1612178"/>
            <a:ext cx="2607134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3809" y="1515563"/>
            <a:ext cx="2610698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913318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Номер слайда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E6E457-6C74-4665-A8F3-E357E59BB769}" type="slidenum">
              <a:rPr lang="ru-RU" altLang="ru-RU"/>
              <a:pPr eaLnBrk="1" hangingPunct="1"/>
              <a:t>20</a:t>
            </a:fld>
            <a:endParaRPr lang="ru-RU" altLang="ru-RU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765175"/>
            <a:ext cx="4323778" cy="3023865"/>
          </a:xfrm>
        </p:spPr>
        <p:txBody>
          <a:bodyPr>
            <a:prstTxWarp prst="textFadeRight">
              <a:avLst>
                <a:gd name="adj" fmla="val 3829"/>
              </a:avLst>
            </a:prstTxWarp>
          </a:bodyPr>
          <a:lstStyle/>
          <a:p>
            <a:r>
              <a:rPr lang="ru-RU" altLang="ru-RU" sz="32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Цель</a:t>
            </a:r>
            <a:r>
              <a:rPr lang="ru-RU" alt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altLang="ru-RU" sz="32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– </a:t>
            </a:r>
            <a:r>
              <a:rPr lang="ru-RU" altLang="ru-RU" sz="3200" b="1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создание ландшафтной композиции </a:t>
            </a:r>
            <a:br>
              <a:rPr lang="ru-RU" altLang="ru-RU" sz="3200" b="1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3200" b="1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ru-RU" altLang="ru-RU" sz="3200" b="1" dirty="0" err="1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Яновичское</a:t>
            </a:r>
            <a:r>
              <a:rPr lang="ru-RU" altLang="ru-RU" sz="3200" b="1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местечко» </a:t>
            </a:r>
            <a:br>
              <a:rPr lang="ru-RU" altLang="ru-RU" sz="3200" b="1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3200" b="1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 акцентом </a:t>
            </a:r>
            <a:br>
              <a:rPr lang="ru-RU" altLang="ru-RU" sz="3200" b="1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altLang="ru-RU" sz="3200" b="1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на народные традиции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963" y="884772"/>
            <a:ext cx="3747219" cy="4992500"/>
          </a:xfrm>
          <a:prstGeom prst="roundRect">
            <a:avLst>
              <a:gd name="adj" fmla="val 549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4" y="4004124"/>
            <a:ext cx="4190868" cy="2352228"/>
          </a:xfrm>
          <a:prstGeom prst="roundRect">
            <a:avLst>
              <a:gd name="adj" fmla="val 242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33898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8126856" cy="4571358"/>
          </a:xfrm>
          <a:prstGeom prst="roundRect">
            <a:avLst>
              <a:gd name="adj" fmla="val 243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218" name="Заголовок 3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894305" cy="1224136"/>
          </a:xfrm>
        </p:spPr>
        <p:txBody>
          <a:bodyPr/>
          <a:lstStyle/>
          <a:p>
            <a:r>
              <a:rPr lang="ru-RU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Одна из композиций школьного ландшафтного проекта </a:t>
            </a:r>
            <a:br>
              <a:rPr lang="ru-RU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altLang="ru-RU" sz="3200" b="1" dirty="0" smtClean="0">
              <a:ln w="6600">
                <a:solidFill>
                  <a:schemeClr val="bg1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02968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2" y="1957793"/>
            <a:ext cx="8161998" cy="4581121"/>
          </a:xfrm>
          <a:prstGeom prst="roundRect">
            <a:avLst>
              <a:gd name="adj" fmla="val 361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06091"/>
          </a:xfrm>
        </p:spPr>
        <p:txBody>
          <a:bodyPr/>
          <a:lstStyle/>
          <a:p>
            <a: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Клумба «Лосиная поляна»</a:t>
            </a:r>
            <a:endParaRPr lang="ru-RU" altLang="ru-RU" sz="4000" b="1" dirty="0">
              <a:ln w="6600">
                <a:solidFill>
                  <a:schemeClr val="bg1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457201" y="908720"/>
            <a:ext cx="8229601" cy="1049073"/>
          </a:xfrm>
        </p:spPr>
        <p:txBody>
          <a:bodyPr>
            <a:prstTxWarp prst="textInflate">
              <a:avLst>
                <a:gd name="adj" fmla="val 7255"/>
              </a:avLst>
            </a:prstTxWarp>
          </a:bodyPr>
          <a:lstStyle/>
          <a:p>
            <a:pPr marL="0" indent="0">
              <a:buNone/>
            </a:pPr>
            <a:r>
              <a:rPr lang="ru-RU" altLang="ru-RU" sz="2000" b="1" dirty="0">
                <a:solidFill>
                  <a:srgbClr val="002060"/>
                </a:solidFill>
              </a:rPr>
              <a:t>       </a:t>
            </a:r>
            <a:r>
              <a:rPr lang="ru-RU" altLang="ru-RU" sz="2000" b="1" dirty="0">
                <a:solidFill>
                  <a:srgbClr val="34411B"/>
                </a:solidFill>
                <a:latin typeface="Monotype Corsiva" panose="03010101010201010101" pitchFamily="66" charset="0"/>
              </a:rPr>
              <a:t>На </a:t>
            </a:r>
            <a:r>
              <a:rPr lang="ru-RU" altLang="ru-RU" sz="2000" b="1" dirty="0" smtClean="0">
                <a:solidFill>
                  <a:srgbClr val="34411B"/>
                </a:solidFill>
                <a:latin typeface="Monotype Corsiva" panose="03010101010201010101" pitchFamily="66" charset="0"/>
              </a:rPr>
              <a:t>зелёной </a:t>
            </a:r>
            <a:r>
              <a:rPr lang="ru-RU" altLang="ru-RU" sz="2000" b="1" dirty="0">
                <a:solidFill>
                  <a:srgbClr val="34411B"/>
                </a:solidFill>
                <a:latin typeface="Monotype Corsiva" panose="03010101010201010101" pitchFamily="66" charset="0"/>
              </a:rPr>
              <a:t>лужайке пасутся могучие лесные великаны – лоси. Их красоту и величие </a:t>
            </a:r>
            <a:r>
              <a:rPr lang="ru-RU" altLang="ru-RU" sz="2000" b="1" dirty="0" smtClean="0">
                <a:solidFill>
                  <a:srgbClr val="34411B"/>
                </a:solidFill>
                <a:latin typeface="Monotype Corsiva" panose="03010101010201010101" pitchFamily="66" charset="0"/>
              </a:rPr>
              <a:t>подчёркивают </a:t>
            </a:r>
            <a:r>
              <a:rPr lang="ru-RU" altLang="ru-RU" sz="2000" b="1" dirty="0">
                <a:solidFill>
                  <a:srgbClr val="34411B"/>
                </a:solidFill>
                <a:latin typeface="Monotype Corsiva" panose="03010101010201010101" pitchFamily="66" charset="0"/>
              </a:rPr>
              <a:t>рабатки из бегоний и бархатцев, а в центре композиции – </a:t>
            </a:r>
            <a:r>
              <a:rPr lang="ru-RU" altLang="ru-RU" sz="2000" b="1" dirty="0" smtClean="0">
                <a:solidFill>
                  <a:srgbClr val="34411B"/>
                </a:solidFill>
                <a:latin typeface="Monotype Corsiva" panose="03010101010201010101" pitchFamily="66" charset="0"/>
              </a:rPr>
              <a:t>зелёная </a:t>
            </a:r>
            <a:r>
              <a:rPr lang="ru-RU" altLang="ru-RU" sz="2000" b="1" dirty="0">
                <a:solidFill>
                  <a:srgbClr val="34411B"/>
                </a:solidFill>
                <a:latin typeface="Monotype Corsiva" panose="03010101010201010101" pitchFamily="66" charset="0"/>
              </a:rPr>
              <a:t>туя, </a:t>
            </a:r>
            <a:r>
              <a:rPr lang="ru-RU" altLang="ru-RU" sz="2000" b="1" dirty="0" smtClean="0">
                <a:solidFill>
                  <a:srgbClr val="34411B"/>
                </a:solidFill>
                <a:latin typeface="Monotype Corsiva" panose="03010101010201010101" pitchFamily="66" charset="0"/>
              </a:rPr>
              <a:t>обрамлённая кольцом </a:t>
            </a:r>
            <a:r>
              <a:rPr lang="ru-RU" altLang="ru-RU" sz="2000" b="1" dirty="0">
                <a:solidFill>
                  <a:srgbClr val="34411B"/>
                </a:solidFill>
                <a:latin typeface="Monotype Corsiva" panose="03010101010201010101" pitchFamily="66" charset="0"/>
              </a:rPr>
              <a:t>из </a:t>
            </a:r>
            <a:r>
              <a:rPr lang="ru-RU" altLang="ru-RU" sz="2000" b="1" dirty="0" err="1">
                <a:solidFill>
                  <a:srgbClr val="34411B"/>
                </a:solidFill>
                <a:latin typeface="Monotype Corsiva" panose="03010101010201010101" pitchFamily="66" charset="0"/>
              </a:rPr>
              <a:t>сальвий</a:t>
            </a:r>
            <a:r>
              <a:rPr lang="ru-RU" altLang="ru-RU" sz="2000" b="1" dirty="0">
                <a:solidFill>
                  <a:srgbClr val="34411B"/>
                </a:solidFill>
                <a:latin typeface="Monotype Corsiva" panose="03010101010201010101" pitchFamily="66" charset="0"/>
              </a:rPr>
              <a:t> и цинерария.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07" y="5157192"/>
            <a:ext cx="2456394" cy="1381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4098398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827584" y="274639"/>
            <a:ext cx="7560840" cy="659424"/>
          </a:xfrm>
        </p:spPr>
        <p:txBody>
          <a:bodyPr/>
          <a:lstStyle/>
          <a:p>
            <a:r>
              <a:rPr lang="ru-RU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Гнездовье змееяда </a:t>
            </a:r>
            <a:endParaRPr lang="ru-RU" altLang="ru-RU" dirty="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r="12290" b="5744"/>
          <a:stretch/>
        </p:blipFill>
        <p:spPr>
          <a:xfrm>
            <a:off x="4006280" y="900972"/>
            <a:ext cx="4680520" cy="4133965"/>
          </a:xfrm>
          <a:prstGeom prst="roundRect">
            <a:avLst>
              <a:gd name="adj" fmla="val 30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2" y="1022061"/>
            <a:ext cx="3317800" cy="4974270"/>
          </a:xfrm>
          <a:prstGeom prst="roundRect">
            <a:avLst>
              <a:gd name="adj" fmla="val 3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92896"/>
            <a:ext cx="1221052" cy="1016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139952" y="4976021"/>
            <a:ext cx="4546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</a:t>
            </a:r>
            <a:r>
              <a:rPr lang="ru-RU" sz="22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Новыми красками засверкала  эта клумба. На зелёной лужайке с ярким пятнышком </a:t>
            </a:r>
            <a:r>
              <a:rPr lang="ru-RU" sz="2200" dirty="0" err="1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сальвий</a:t>
            </a:r>
            <a:r>
              <a:rPr lang="ru-RU" sz="22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змееяд не прочь свить уютное гнёздышко.  </a:t>
            </a:r>
            <a:endParaRPr lang="ru-RU" sz="2200" b="1" dirty="0">
              <a:solidFill>
                <a:srgbClr val="3441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75204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229600" cy="431379"/>
          </a:xfrm>
        </p:spPr>
        <p:txBody>
          <a:bodyPr/>
          <a:lstStyle/>
          <a:p>
            <a: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Команда молодости нашей</a:t>
            </a:r>
            <a:b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0487" name="Объект 2"/>
          <p:cNvSpPr>
            <a:spLocks noGrp="1"/>
          </p:cNvSpPr>
          <p:nvPr>
            <p:ph idx="1"/>
          </p:nvPr>
        </p:nvSpPr>
        <p:spPr>
          <a:xfrm>
            <a:off x="457200" y="4797152"/>
            <a:ext cx="8363272" cy="1728192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36000" indent="0">
              <a:spcBef>
                <a:spcPts val="0"/>
              </a:spcBef>
              <a:buNone/>
            </a:pPr>
            <a:r>
              <a:rPr lang="ru-RU" altLang="ru-RU" sz="2000" b="1" dirty="0">
                <a:ln/>
                <a:solidFill>
                  <a:schemeClr val="accent4"/>
                </a:solidFill>
              </a:rPr>
              <a:t>        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Палисадник «Команда молодости нашей» оформлен в стиле деревенского цветника под окнами, где радуют глаз 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пёстрыми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красками многолетники-флоксы вперемешку с 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однолетниками - георгинами. В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их тени скромно прячутся неприхотливые бархатцы, которые  ведут к кустам 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роз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и сирени. Клумба так и манит порезвиться на 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зелёной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лужайке и отдохнуть в тени яблоневого сада.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16" y="1050280"/>
            <a:ext cx="2092974" cy="3720843"/>
          </a:xfrm>
          <a:prstGeom prst="roundRect">
            <a:avLst>
              <a:gd name="adj" fmla="val 546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35" y="1049524"/>
            <a:ext cx="2108041" cy="3747628"/>
          </a:xfrm>
          <a:prstGeom prst="roundRect">
            <a:avLst>
              <a:gd name="adj" fmla="val 45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29" y="1044365"/>
            <a:ext cx="2092142" cy="3719364"/>
          </a:xfrm>
          <a:prstGeom prst="roundRect">
            <a:avLst>
              <a:gd name="adj" fmla="val 448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6396888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7875"/>
          </a:xfrm>
        </p:spPr>
        <p:txBody>
          <a:bodyPr/>
          <a:lstStyle/>
          <a:p>
            <a: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Живая изгородь «Райский уголок»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539552" y="1052514"/>
            <a:ext cx="8147248" cy="1008335"/>
          </a:xfrm>
        </p:spPr>
        <p:txBody>
          <a:bodyPr>
            <a:prstTxWarp prst="textInflate">
              <a:avLst>
                <a:gd name="adj" fmla="val 3926"/>
              </a:avLst>
            </a:prstTxWarp>
          </a:bodyPr>
          <a:lstStyle/>
          <a:p>
            <a:pPr marL="0" indent="0">
              <a:buNone/>
            </a:pPr>
            <a:r>
              <a:rPr lang="ru-RU" altLang="ru-RU" sz="2000" dirty="0">
                <a:solidFill>
                  <a:srgbClr val="34411B"/>
                </a:solidFill>
              </a:rPr>
              <a:t>       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Узорная деревянная шпалера для вьющихся растений выступает декоративным фоном для «</a:t>
            </a:r>
            <a:r>
              <a:rPr lang="ru-RU" altLang="ru-RU" sz="2000" dirty="0" err="1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Местачковых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мотивов». В гуще девичьего винограда  вьют свои гнезда </a:t>
            </a:r>
            <a:r>
              <a:rPr lang="ru-RU" altLang="ru-RU" sz="2000" dirty="0" err="1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яновичские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птички – 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объёмные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скульптуры из проволоки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. Не забыли и про места для отдыха – скамейки и беседки в березовой рощице.</a:t>
            </a:r>
            <a:endParaRPr lang="ru-RU" altLang="ru-RU" sz="2000" dirty="0">
              <a:ln w="0"/>
              <a:solidFill>
                <a:srgbClr val="34411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9" y="2103381"/>
            <a:ext cx="7560839" cy="4252972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038539"/>
            <a:ext cx="2007640" cy="133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4324582"/>
            <a:ext cx="1164254" cy="2074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2371385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68313" y="260351"/>
            <a:ext cx="8229600" cy="777875"/>
          </a:xfrm>
        </p:spPr>
        <p:txBody>
          <a:bodyPr/>
          <a:lstStyle/>
          <a:p>
            <a: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Модульный цветник «Оленята»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468312" y="919642"/>
            <a:ext cx="6084887" cy="2028927"/>
          </a:xfrm>
        </p:spPr>
        <p:txBody>
          <a:bodyPr>
            <a:prstTxWarp prst="textInflate">
              <a:avLst>
                <a:gd name="adj" fmla="val 2393"/>
              </a:avLst>
            </a:prstTxWarp>
          </a:bodyPr>
          <a:lstStyle/>
          <a:p>
            <a:pPr marL="0" indent="0">
              <a:buNone/>
            </a:pPr>
            <a:r>
              <a:rPr lang="ru-RU" altLang="ru-RU" sz="2000" b="1" dirty="0">
                <a:solidFill>
                  <a:srgbClr val="34411B"/>
                </a:solidFill>
              </a:rPr>
              <a:t>     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Модульный цветник 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представляет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собой горшечную композицию, в основе 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которой две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скульптуры из проволоки «Оленята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»,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декорированные 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петуни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е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й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и 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пеларгонией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   Дополняют композицию многоярусные стойки с горшечными цветами петуний и бегоний. </a:t>
            </a:r>
            <a:endParaRPr lang="ru-RU" altLang="ru-RU" sz="2000" dirty="0" smtClean="0">
              <a:ln w="0"/>
              <a:solidFill>
                <a:srgbClr val="34411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 Оленята </a:t>
            </a:r>
            <a:r>
              <a:rPr lang="ru-RU" altLang="ru-RU" sz="2000" dirty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приглашают в школу  и  детей, и </a:t>
            </a:r>
            <a:r>
              <a:rPr lang="ru-RU" altLang="ru-RU" sz="2000" dirty="0" smtClean="0">
                <a:ln w="0"/>
                <a:solidFill>
                  <a:srgbClr val="344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взрослых </a:t>
            </a:r>
            <a:endParaRPr lang="ru-RU" altLang="ru-RU" sz="2000" dirty="0">
              <a:ln w="0"/>
              <a:solidFill>
                <a:srgbClr val="34411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12504"/>
          <a:stretch/>
        </p:blipFill>
        <p:spPr>
          <a:xfrm>
            <a:off x="468313" y="3075637"/>
            <a:ext cx="4608512" cy="3253338"/>
          </a:xfrm>
          <a:prstGeom prst="roundRect">
            <a:avLst>
              <a:gd name="adj" fmla="val 352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41609" r="-1389" b="-9"/>
          <a:stretch/>
        </p:blipFill>
        <p:spPr>
          <a:xfrm>
            <a:off x="6618149" y="918814"/>
            <a:ext cx="2068651" cy="2147717"/>
          </a:xfrm>
          <a:prstGeom prst="roundRect">
            <a:avLst>
              <a:gd name="adj" fmla="val 81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79" y="3212976"/>
            <a:ext cx="1874985" cy="3017659"/>
          </a:xfrm>
          <a:prstGeom prst="roundRect">
            <a:avLst>
              <a:gd name="adj" fmla="val 737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4"/>
          <a:stretch/>
        </p:blipFill>
        <p:spPr>
          <a:xfrm>
            <a:off x="5163675" y="3095135"/>
            <a:ext cx="1580424" cy="3253339"/>
          </a:xfrm>
          <a:prstGeom prst="roundRect">
            <a:avLst>
              <a:gd name="adj" fmla="val 1026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05868412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Благоустройство </a:t>
            </a:r>
            <a:b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центральной площади  </a:t>
            </a: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г.п.Яновичи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772816"/>
            <a:ext cx="5624130" cy="4218098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119089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Трудовая операция «Чистый берег»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628800"/>
            <a:ext cx="7680854" cy="4320480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70909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994121"/>
          </a:xfrm>
        </p:spPr>
        <p:txBody>
          <a:bodyPr/>
          <a:lstStyle/>
          <a:p>
            <a:r>
              <a:rPr lang="ru-RU" altLang="ru-RU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Акция «Школьная сосна»</a:t>
            </a:r>
            <a:endParaRPr lang="ru-RU" alt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92896"/>
            <a:ext cx="1221052" cy="1016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Фото школьные\Яновичи для конференции\Акция Школьная сос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65" y="1268760"/>
            <a:ext cx="6552728" cy="49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27202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78097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Экспозиция «Озеро </a:t>
            </a: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Яновичское</a:t>
            </a: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»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393" y="1052736"/>
            <a:ext cx="7954209" cy="4464494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2993506" cy="223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275448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/>
          <a:lstStyle/>
          <a:p>
            <a: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Акция «Прилетайте в </a:t>
            </a:r>
            <a:r>
              <a:rPr lang="ru-RU" sz="4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Б</a:t>
            </a:r>
            <a: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еларусь!»</a:t>
            </a:r>
            <a:endParaRPr lang="ru-RU" altLang="ru-RU" sz="4000" b="1" dirty="0">
              <a:ln w="6600">
                <a:solidFill>
                  <a:schemeClr val="bg1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F:\Фото школьные\Яновичи для конференции\Запрашаем да Шкалярыка ў госц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3" y="1552250"/>
            <a:ext cx="7816060" cy="43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58294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066129"/>
          </a:xfrm>
        </p:spPr>
        <p:txBody>
          <a:bodyPr/>
          <a:lstStyle/>
          <a:p>
            <a: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Операция «Птичья столовая»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840" y="1412776"/>
            <a:ext cx="7954212" cy="4464496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7302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День птиц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8280" y="1412776"/>
            <a:ext cx="6336703" cy="4752528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3400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Обновление парка в </a:t>
            </a: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г.п.Яновичи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772816"/>
            <a:ext cx="5624130" cy="4218097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1344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1772816"/>
            <a:ext cx="3020599" cy="4530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87624" y="116633"/>
            <a:ext cx="7416824" cy="1656184"/>
          </a:xfrm>
        </p:spPr>
        <p:txBody>
          <a:bodyPr>
            <a:normAutofit/>
          </a:bodyPr>
          <a:lstStyle/>
          <a:p>
            <a:r>
              <a:rPr lang="be-BY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Фларыстычны тэатр </a:t>
            </a:r>
            <a:r>
              <a:rPr lang="be-BY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«Спадчына»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99592" y="1772816"/>
            <a:ext cx="4968552" cy="4818930"/>
          </a:xfrm>
        </p:spPr>
        <p:txBody>
          <a:bodyPr>
            <a:normAutofit fontScale="85000" lnSpcReduction="20000"/>
          </a:bodyPr>
          <a:lstStyle/>
          <a:p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прадстаўляе</a:t>
            </a:r>
          </a:p>
          <a:p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калекцыю </a:t>
            </a:r>
          </a:p>
          <a:p>
            <a:r>
              <a:rPr lang="be-BY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мадэляў адзення</a:t>
            </a:r>
          </a:p>
          <a:p>
            <a:r>
              <a:rPr lang="be-BY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be-BY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«Бусліны спеў жыцця»</a:t>
            </a:r>
            <a:endParaRPr lang="be-BY" sz="2800" dirty="0" smtClean="0">
              <a:solidFill>
                <a:srgbClr val="C0504D">
                  <a:lumMod val="5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endParaRPr lang="be-BY" sz="2600" dirty="0" smtClean="0">
              <a:solidFill>
                <a:srgbClr val="C0504D">
                  <a:lumMod val="5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be-BY" sz="2600" dirty="0" smtClean="0">
                <a:solidFill>
                  <a:srgbClr val="C0504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Дзяржаўная ўстанова адукацыі</a:t>
            </a:r>
            <a:endParaRPr lang="be-BY" sz="2600" dirty="0">
              <a:solidFill>
                <a:srgbClr val="C0504D">
                  <a:lumMod val="5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be-BY" sz="2800" b="1" dirty="0" smtClean="0">
                <a:solidFill>
                  <a:srgbClr val="C0504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«Янавіцкая сярэдняя школа </a:t>
            </a:r>
          </a:p>
          <a:p>
            <a:pPr lvl="0"/>
            <a:r>
              <a:rPr lang="be-BY" sz="2800" b="1" dirty="0" smtClean="0">
                <a:solidFill>
                  <a:srgbClr val="C0504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Віцебскага раёна»</a:t>
            </a:r>
          </a:p>
          <a:p>
            <a:pPr lvl="0"/>
            <a:endParaRPr lang="be-BY" sz="2400" dirty="0" smtClean="0">
              <a:solidFill>
                <a:srgbClr val="C0504D">
                  <a:lumMod val="5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be-BY" sz="2400" dirty="0" smtClean="0">
                <a:solidFill>
                  <a:srgbClr val="C0504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 год </a:t>
            </a:r>
          </a:p>
          <a:p>
            <a:pPr lvl="0"/>
            <a:endParaRPr lang="be-BY" sz="2800" dirty="0">
              <a:solidFill>
                <a:srgbClr val="C0504D">
                  <a:lumMod val="5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be-BY" sz="4400" b="1" dirty="0" smtClean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39295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619672" y="3861048"/>
            <a:ext cx="7200800" cy="2880320"/>
          </a:xfrm>
        </p:spPr>
        <p:txBody>
          <a:bodyPr>
            <a:normAutofit/>
          </a:bodyPr>
          <a:lstStyle/>
          <a:p>
            <a:pPr indent="457200" algn="l"/>
            <a:r>
              <a:rPr lang="be-BY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be-BY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Цэнтральным звяном усёй калекцыі з’яўляюцца </a:t>
            </a:r>
            <a:r>
              <a:rPr lang="be-BY" sz="16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 буслы </a:t>
            </a:r>
            <a:r>
              <a:rPr lang="be-BY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be-BY" sz="16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чорны,</a:t>
            </a:r>
            <a:r>
              <a:rPr lang="be-BY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апалены Чарнобылем, і </a:t>
            </a:r>
            <a:r>
              <a:rPr lang="be-BY" sz="16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белы </a:t>
            </a:r>
            <a:r>
              <a:rPr lang="be-BY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сімвал адраджэння жыццёвай ніткі і выратавання Планеты.</a:t>
            </a:r>
            <a:br>
              <a:rPr lang="be-BY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Касцюмы пашыты з шэрай льняной тканіны. Падалы ўнізе вышыты ўзорамі. Сімвалічнае значэнне вобразам надаюць белая і чорная накідкі. </a:t>
            </a:r>
            <a:br>
              <a:rPr lang="be-BY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6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be-BY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Як галаўны ўбор выступаюць аб’ёмныя скульптуры буслоў  з  моху і сена, якія быццам кранаюцца крыламі роднага гнязда.  </a:t>
            </a:r>
            <a:br>
              <a:rPr lang="be-BY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Дапаўняюць ансамбль упрыгожанні  з натуральнага  моху  і джутавых або льняных шнуроў.</a:t>
            </a:r>
            <a:br>
              <a:rPr lang="be-BY" sz="16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1600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9698"/>
            <a:ext cx="2376264" cy="356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Объект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88" y="238944"/>
            <a:ext cx="2363936" cy="354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220874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560840" cy="706090"/>
          </a:xfrm>
        </p:spPr>
        <p:txBody>
          <a:bodyPr>
            <a:normAutofit fontScale="90000"/>
          </a:bodyPr>
          <a:lstStyle/>
          <a:p>
            <a:r>
              <a:rPr lang="be-BY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Калекцыя</a:t>
            </a:r>
            <a:r>
              <a:rPr lang="be-BY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be-BY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«Подых жыцця»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3264362" cy="4896544"/>
          </a:xfrm>
        </p:spPr>
      </p:pic>
      <p:pic>
        <p:nvPicPr>
          <p:cNvPr id="5" name="Объект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64" y="1268760"/>
            <a:ext cx="3264362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577054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797036" y="3212976"/>
            <a:ext cx="3079220" cy="3384375"/>
          </a:xfrm>
        </p:spPr>
        <p:txBody>
          <a:bodyPr>
            <a:normAutofit/>
          </a:bodyPr>
          <a:lstStyle/>
          <a:p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Аўтары калекцыі</a:t>
            </a:r>
            <a:b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«Подых жыцця»: </a:t>
            </a: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Іванова Лізавета, </a:t>
            </a:r>
            <a:b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Іванова Ганна, </a:t>
            </a:r>
            <a:b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Ціхнавецкая </a:t>
            </a:r>
            <a:r>
              <a:rPr lang="be-BY" sz="18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Святлана </a:t>
            </a: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вучаніцы 8 класа, </a:t>
            </a:r>
            <a:b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Юрчэнка </a:t>
            </a:r>
            <a:r>
              <a:rPr lang="be-BY" sz="18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Ангеліна </a:t>
            </a: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b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вучаніца 7 класа, </a:t>
            </a:r>
            <a:b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Маркачова Дар’я, </a:t>
            </a:r>
            <a:b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Казачэнка Таццяна</a:t>
            </a:r>
            <a:r>
              <a:rPr lang="be-BY" sz="1800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</a:t>
            </a:r>
            <a:b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be-BY" sz="18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вучаніцы 6 класа.</a:t>
            </a:r>
            <a:endParaRPr lang="ru-RU" sz="1800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Объект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40" y="404664"/>
            <a:ext cx="1962793" cy="294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99499"/>
            <a:ext cx="1944216" cy="291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603492"/>
            <a:ext cx="2016224" cy="302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0648"/>
            <a:ext cx="1843235" cy="2765136"/>
          </a:xfrm>
          <a:prstGeom prst="rect">
            <a:avLst/>
          </a:prstGeom>
        </p:spPr>
      </p:pic>
      <p:pic>
        <p:nvPicPr>
          <p:cNvPr id="14" name="Объект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603492"/>
            <a:ext cx="206422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Объект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1840" y="237665"/>
            <a:ext cx="1855099" cy="278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629729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r="8208"/>
          <a:stretch/>
        </p:blipFill>
        <p:spPr>
          <a:xfrm>
            <a:off x="899592" y="404664"/>
            <a:ext cx="2079757" cy="3716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/>
          <a:stretch/>
        </p:blipFill>
        <p:spPr>
          <a:xfrm>
            <a:off x="2888376" y="1052736"/>
            <a:ext cx="2151765" cy="3537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-394" r="3207" b="394"/>
          <a:stretch/>
        </p:blipFill>
        <p:spPr>
          <a:xfrm>
            <a:off x="6876256" y="2492896"/>
            <a:ext cx="2267744" cy="394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4385" r="7224"/>
          <a:stretch/>
        </p:blipFill>
        <p:spPr>
          <a:xfrm>
            <a:off x="4932040" y="1853596"/>
            <a:ext cx="2073935" cy="3591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91680" y="2551836"/>
            <a:ext cx="3744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be-BY" dirty="0" smtClean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be-BY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be-BY" dirty="0" smtClean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be-BY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be-BY" dirty="0" smtClean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be-BY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be-BY" dirty="0" smtClean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be-BY" dirty="0" smtClean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be-BY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be-BY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Льняныя васількова-шэрыя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be-BY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спадніцы-сарафаны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be-BY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адцяняюць блакіт неба і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be-BY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цеплыню </a:t>
            </a:r>
            <a:r>
              <a:rPr lang="be-BY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зямлі</a:t>
            </a:r>
            <a:r>
              <a:rPr lang="be-BY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што даюць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be-BY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чалавеку і ўсяму жывому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be-BY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сілы да новага жыцця.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2656"/>
            <a:ext cx="3707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be-BY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Калекцыя </a:t>
            </a:r>
            <a:r>
              <a:rPr lang="be-BY" b="1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«Світанак» </a:t>
            </a:r>
            <a:r>
              <a:rPr lang="be-BY" dirty="0" smtClean="0">
                <a:solidFill>
                  <a:srgbClr val="1F497D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перадае ідэю нараджэння                        новага дня, калі прырода і чалавек прачынаюцца. </a:t>
            </a:r>
            <a:endParaRPr lang="be-BY" dirty="0">
              <a:solidFill>
                <a:srgbClr val="1F497D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02254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88913"/>
            <a:ext cx="8064500" cy="1152525"/>
          </a:xfrm>
          <a:ln w="28575"/>
        </p:spPr>
        <p:txBody>
          <a:bodyPr/>
          <a:lstStyle/>
          <a:p>
            <a:pPr eaLnBrk="1" hangingPunct="1">
              <a:defRPr/>
            </a:pPr>
            <a:r>
              <a:rPr lang="be-BY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Театр мод </a:t>
            </a:r>
            <a:r>
              <a:rPr lang="be-BY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«Наследие»</a:t>
            </a:r>
            <a:endParaRPr lang="ru-RU" sz="4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388" y="1268413"/>
            <a:ext cx="4824412" cy="5184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be-BY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представляет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be-BY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коллекцию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be-BY" sz="2700" dirty="0" smtClean="0">
                <a:solidFill>
                  <a:srgbClr val="632523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be-BY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«Реквием васильковых тонов»</a:t>
            </a:r>
            <a:endParaRPr lang="be-BY" sz="4000" dirty="0" smtClean="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be-BY" sz="2200" dirty="0" smtClean="0">
              <a:solidFill>
                <a:srgbClr val="632523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be-BY" sz="22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Государственное учреждение образования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be-BY" sz="2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«Яновичская средняя школа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be-BY" sz="2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Витебского района»</a:t>
            </a:r>
            <a:endParaRPr lang="be-BY" sz="20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be-BY" sz="20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2019 год </a:t>
            </a:r>
          </a:p>
          <a:p>
            <a:pPr eaLnBrk="1" hangingPunct="1">
              <a:defRPr/>
            </a:pPr>
            <a:endParaRPr lang="be-BY" sz="2700" b="1" dirty="0" smtClean="0">
              <a:solidFill>
                <a:srgbClr val="63252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endParaRPr lang="ru-RU" dirty="0" smtClean="0"/>
          </a:p>
        </p:txBody>
      </p:sp>
      <p:pic>
        <p:nvPicPr>
          <p:cNvPr id="2051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931344" cy="5241792"/>
          </a:xfr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616386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066129"/>
          </a:xfrm>
        </p:spPr>
        <p:txBody>
          <a:bodyPr/>
          <a:lstStyle/>
          <a:p>
            <a:r>
              <a:rPr lang="ru-RU" altLang="ru-RU" sz="4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Экспозиция </a:t>
            </a: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«Смешанный лес»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841" y="1412776"/>
            <a:ext cx="7954209" cy="4464495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670942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562731"/>
            <a:ext cx="4579970" cy="6106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5076825" y="746125"/>
            <a:ext cx="38163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Прекрасна ты,</a:t>
            </a:r>
          </a:p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               моя Земля!</a:t>
            </a:r>
          </a:p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Своею васильковой     широтою.</a:t>
            </a:r>
          </a:p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Среди полей, озёр, лесов</a:t>
            </a:r>
          </a:p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Ты ослепляешь всех неповторимой   красотою</a:t>
            </a:r>
          </a:p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Небесно-синеглазых      васильков.</a:t>
            </a:r>
          </a:p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Прекрасна ты,</a:t>
            </a:r>
          </a:p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               моя Земля!</a:t>
            </a:r>
          </a:p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Кружа в изящном  васильковом свете…</a:t>
            </a:r>
          </a:p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И в восхищенье бесконечном</a:t>
            </a:r>
          </a:p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Колени преклоняю я.</a:t>
            </a:r>
            <a:endParaRPr lang="be-BY" sz="220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be-BY"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be-BY"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33396438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/>
          <p:cNvSpPr txBox="1">
            <a:spLocks noChangeArrowheads="1"/>
          </p:cNvSpPr>
          <p:nvPr/>
        </p:nvSpPr>
        <p:spPr bwMode="auto">
          <a:xfrm>
            <a:off x="4932363" y="3175"/>
            <a:ext cx="403225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sz="240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ru-RU" sz="23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В основе коллекции - идея вечной красоты  белорусской земли и верности родимой стороне через васильковые лучи мирного поля и чистоту помыслов белорусов.</a:t>
            </a:r>
          </a:p>
          <a:p>
            <a:pPr eaLnBrk="1" hangingPunct="1"/>
            <a:r>
              <a:rPr lang="be-BY"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be-BY"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endParaRPr lang="ru-RU" sz="2400"/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3813" y="2996952"/>
            <a:ext cx="4540187" cy="3405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112" y="504847"/>
            <a:ext cx="4430380" cy="5907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40468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7238" y="3032391"/>
            <a:ext cx="3357718" cy="3240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179388" y="115888"/>
            <a:ext cx="576103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3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Когда в апреле чёрный склон </a:t>
            </a:r>
          </a:p>
          <a:p>
            <a:pPr eaLnBrk="1" hangingPunct="1"/>
            <a:r>
              <a:rPr lang="ru-RU" sz="23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Вновь красным выкрашен закатом, </a:t>
            </a:r>
          </a:p>
          <a:p>
            <a:pPr eaLnBrk="1" hangingPunct="1"/>
            <a:r>
              <a:rPr lang="ru-RU" sz="23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Тогда и колокольный звон </a:t>
            </a:r>
          </a:p>
          <a:p>
            <a:pPr eaLnBrk="1" hangingPunct="1"/>
            <a:r>
              <a:rPr lang="ru-RU" sz="23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По сердцу вдруг пройдёт набатом. </a:t>
            </a:r>
          </a:p>
          <a:p>
            <a:pPr eaLnBrk="1" hangingPunct="1"/>
            <a:r>
              <a:rPr lang="ru-RU" sz="23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И всё прекрасное уж окунётся в стынь, </a:t>
            </a:r>
          </a:p>
          <a:p>
            <a:pPr eaLnBrk="1" hangingPunct="1"/>
            <a:r>
              <a:rPr lang="ru-RU" sz="23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Как в том году, тем днём проклятым, </a:t>
            </a:r>
          </a:p>
          <a:p>
            <a:pPr eaLnBrk="1" hangingPunct="1"/>
            <a:r>
              <a:rPr lang="ru-RU" sz="23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И нет небесной васильковой красоты…  </a:t>
            </a:r>
          </a:p>
          <a:p>
            <a:pPr eaLnBrk="1" hangingPunct="1"/>
            <a:r>
              <a:rPr lang="ru-RU"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                                                         </a:t>
            </a:r>
            <a:endParaRPr lang="be-BY" sz="240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be-BY"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be-BY" sz="24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endParaRPr lang="ru-RU" sz="2400"/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636912"/>
            <a:ext cx="5375908" cy="4031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Артем\Desktop\21-04-2019_22-30-36\21-04-2019_22-49-40\DSCN3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05" y="264842"/>
            <a:ext cx="3171533" cy="2378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45300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4397" y="2746832"/>
            <a:ext cx="4851067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3713163" y="292100"/>
            <a:ext cx="51847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Коллекция театра мод «Рапсодия васильковых тонов» стала лауреатом (диплом </a:t>
            </a:r>
            <a:r>
              <a:rPr lang="en-US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II </a:t>
            </a:r>
            <a:r>
              <a:rPr lang="ru-RU" sz="220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степени) Международного конкурса нетрадиционной моды «Предмет. Вещь», который состоялся в Латвии в феврале 2019 года.</a:t>
            </a:r>
          </a:p>
          <a:p>
            <a:pPr eaLnBrk="1" hangingPunct="1"/>
            <a:endParaRPr lang="ru-RU" sz="220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 rotWithShape="1">
          <a:blip r:embed="rId4"/>
          <a:srcRect t="22608"/>
          <a:stretch/>
        </p:blipFill>
        <p:spPr bwMode="auto">
          <a:xfrm>
            <a:off x="250825" y="2579688"/>
            <a:ext cx="3686175" cy="380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mchagall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506413"/>
            <a:ext cx="16668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712967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1080120"/>
          </a:xfrm>
          <a:gradFill>
            <a:gsLst>
              <a:gs pos="0">
                <a:srgbClr val="556C26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Молодежный проект «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Фитоаксессуары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Яновичское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разнотравье»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67544" y="1268760"/>
            <a:ext cx="3096344" cy="1921078"/>
          </a:xfrm>
        </p:spPr>
        <p:txBody>
          <a:bodyPr>
            <a:no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Украшения с ароматом  трав избавят от многих недугов и подарят хорошее настроение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3" y="3429000"/>
            <a:ext cx="4176464" cy="313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 7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82" y="1856822"/>
            <a:ext cx="3528392" cy="4704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 l="12793" r="13650" b="3134"/>
          <a:stretch>
            <a:fillRect/>
          </a:stretch>
        </p:blipFill>
        <p:spPr>
          <a:xfrm>
            <a:off x="3394235" y="1404835"/>
            <a:ext cx="2501683" cy="184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40567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05064"/>
            <a:ext cx="7848872" cy="64807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Берегите природу, здоровье  и красоту</a:t>
            </a:r>
            <a:b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 помощью наших </a:t>
            </a:r>
            <a:r>
              <a:rPr lang="ru-RU" sz="32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фитоаксессуаров</a:t>
            </a:r>
            <a:r>
              <a:rPr lang="ru-RU" sz="3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!</a:t>
            </a:r>
            <a:endParaRPr lang="ru-RU" sz="32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4128458" cy="3096344"/>
          </a:xfrm>
          <a:ln>
            <a:solidFill>
              <a:srgbClr val="556C26"/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1115616" y="4797152"/>
            <a:ext cx="7272808" cy="1728192"/>
          </a:xfrm>
          <a:effectLst>
            <a:softEdge rad="317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Природа, раскрывая тайны своей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фитоаптеки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дарит нам удивительную возможность, получая удовольствие, укреплять и поддерживать свое здоровье.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" t="17422" r="4020" b="19592"/>
          <a:stretch/>
        </p:blipFill>
        <p:spPr>
          <a:xfrm>
            <a:off x="827584" y="332656"/>
            <a:ext cx="355750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6706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55563"/>
            <a:ext cx="9132887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864" y="-615161"/>
            <a:ext cx="13427172" cy="7536330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2257395"/>
            <a:ext cx="2540307" cy="45259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10" y="3705222"/>
            <a:ext cx="5396518" cy="30289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0"/>
          <a:stretch/>
        </p:blipFill>
        <p:spPr>
          <a:xfrm>
            <a:off x="5945034" y="1165619"/>
            <a:ext cx="3221156" cy="2557919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18694"/>
            <a:ext cx="4290308" cy="240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G:\экскурсия в музее природы\IMG_45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3"/>
          <a:stretch/>
        </p:blipFill>
        <p:spPr bwMode="auto">
          <a:xfrm>
            <a:off x="39103" y="-78383"/>
            <a:ext cx="3024878" cy="238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45070" y="-163461"/>
            <a:ext cx="6621120" cy="181155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</a:t>
            </a:r>
            <a:r>
              <a:rPr lang="ru-RU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бучающая </a:t>
            </a:r>
            <a:r>
              <a:rPr lang="ru-RU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развивающая </a:t>
            </a:r>
            <a:r>
              <a:rPr lang="ru-RU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среда –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эколого-краеведческий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исследовательский центр «</a:t>
            </a:r>
            <a:r>
              <a:rPr lang="ru-RU" sz="3200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Яновичане</a:t>
            </a:r>
            <a:r>
              <a:rPr lang="ru-RU" sz="32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»</a:t>
            </a:r>
            <a:endParaRPr kumimoji="0" lang="ru-RU" sz="3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13" y="3607878"/>
            <a:ext cx="3192616" cy="31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82413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75000" decel="2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48148E-6 L 0.25 1.48148E-6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55563"/>
            <a:ext cx="9132887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31" y="-136683"/>
            <a:ext cx="9400328" cy="705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/>
          <a:stretch/>
        </p:blipFill>
        <p:spPr bwMode="auto">
          <a:xfrm>
            <a:off x="0" y="-55563"/>
            <a:ext cx="5515230" cy="347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Grp="1" noChangeAspect="1"/>
          </p:cNvPicPr>
          <p:nvPr isPhoto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98" y="3107527"/>
            <a:ext cx="5000633" cy="375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Grp="1" noChangeAspect="1"/>
          </p:cNvPicPr>
          <p:nvPr isPhoto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4" y="3192764"/>
            <a:ext cx="2812856" cy="375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08162" y="620688"/>
            <a:ext cx="5729488" cy="2160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FFFF00"/>
                </a:solidFill>
              </a:rPr>
              <a:t>От экологии природы – </a:t>
            </a:r>
            <a:r>
              <a:rPr lang="ru-RU" sz="3600" dirty="0" smtClean="0">
                <a:solidFill>
                  <a:srgbClr val="FFFF00"/>
                </a:solidFill>
              </a:rPr>
              <a:t/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</a:rPr>
              <a:t>к </a:t>
            </a:r>
            <a:r>
              <a:rPr lang="ru-RU" sz="3600" dirty="0">
                <a:solidFill>
                  <a:srgbClr val="FFFF00"/>
                </a:solidFill>
              </a:rPr>
              <a:t>экологии </a:t>
            </a:r>
            <a:r>
              <a:rPr lang="ru-RU" sz="3600" dirty="0" smtClean="0">
                <a:solidFill>
                  <a:srgbClr val="FFFF00"/>
                </a:solidFill>
              </a:rPr>
              <a:t>души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687100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-0.70348 2.96296E-6 " pathEditMode="relative" rAng="0" ptsTypes="AA">
                                      <p:cBhvr>
                                        <p:cTn id="6" dur="8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7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139 0.00186 L 0.67205 0.0037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4" y="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556E-7 -4.81481E-6 L 0.53733 -0.004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" y="-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0"/>
          <a:stretch/>
        </p:blipFill>
        <p:spPr bwMode="auto">
          <a:xfrm>
            <a:off x="-15766" y="-1846"/>
            <a:ext cx="9126537" cy="697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65" y="-69544"/>
            <a:ext cx="9474134" cy="71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404" y="1198543"/>
            <a:ext cx="4035827" cy="3026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3" y="3933056"/>
            <a:ext cx="7416825" cy="24482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Яновичи – наш дом,</a:t>
            </a:r>
            <a:b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экологической культуры регион!</a:t>
            </a:r>
            <a:b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Биологический наш класс</a:t>
            </a:r>
            <a:b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Приглашает в гости Вас!</a:t>
            </a:r>
            <a:b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8099138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066129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Хищные птицы смешанного леса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840" y="1412776"/>
            <a:ext cx="7954211" cy="4464495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87462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066129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Экспозиция «Болото </a:t>
            </a: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Глодонский</a:t>
            </a: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мох»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840" y="1412776"/>
            <a:ext cx="7954211" cy="4464496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29669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3"/>
          <p:cNvSpPr>
            <a:spLocks noGrp="1"/>
          </p:cNvSpPr>
          <p:nvPr>
            <p:ph type="ctrTitle"/>
          </p:nvPr>
        </p:nvSpPr>
        <p:spPr>
          <a:xfrm>
            <a:off x="0" y="404664"/>
            <a:ext cx="8964488" cy="1168580"/>
          </a:xfrm>
        </p:spPr>
        <p:txBody>
          <a:bodyPr/>
          <a:lstStyle/>
          <a:p>
            <a: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Цапля серая поселилась в музее</a:t>
            </a:r>
            <a:br>
              <a:rPr 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9" y="1124744"/>
            <a:ext cx="6624737" cy="4968552"/>
          </a:xfrm>
          <a:prstGeom prst="roundRect">
            <a:avLst>
              <a:gd name="adj" fmla="val 769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6614248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Знакомство с Красной книгой </a:t>
            </a:r>
            <a:r>
              <a:rPr lang="ru-RU" altLang="ru-RU" sz="4000" b="1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Яновичского</a:t>
            </a:r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региона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841" y="1593095"/>
            <a:ext cx="7954207" cy="4464494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86602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04056"/>
          </a:xfrm>
        </p:spPr>
        <p:txBody>
          <a:bodyPr/>
          <a:lstStyle/>
          <a:p>
            <a:r>
              <a:rPr lang="ru-RU" altLang="ru-RU" sz="40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34411B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Юные экскурсоводы</a:t>
            </a:r>
            <a:endParaRPr lang="ru-RU" alt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4411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085350"/>
            <a:ext cx="6500982" cy="4212211"/>
          </a:xfrm>
          <a:prstGeom prst="roundRect">
            <a:avLst>
              <a:gd name="adj" fmla="val 42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02857"/>
            <a:ext cx="4464496" cy="333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599301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кина Л. П. Шаблон (фон) презентации 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2648</TotalTime>
  <Words>768</Words>
  <Application>Microsoft Office PowerPoint</Application>
  <PresentationFormat>Экран (4:3)</PresentationFormat>
  <Paragraphs>151</Paragraphs>
  <Slides>48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48</vt:i4>
      </vt:variant>
    </vt:vector>
  </HeadingPairs>
  <TitlesOfParts>
    <vt:vector size="58" baseType="lpstr">
      <vt:lpstr>Фокина Л. П. Шаблон (фон) презентации 6</vt:lpstr>
      <vt:lpstr>1_Тема Office</vt:lpstr>
      <vt:lpstr>2_Тема Office</vt:lpstr>
      <vt:lpstr>Тема Office</vt:lpstr>
      <vt:lpstr>3_Тема Office</vt:lpstr>
      <vt:lpstr>4_Тема Office</vt:lpstr>
      <vt:lpstr>5_Тема Office</vt:lpstr>
      <vt:lpstr>Оформление по умолчанию</vt:lpstr>
      <vt:lpstr>Воздушный поток</vt:lpstr>
      <vt:lpstr>1_Воздушный поток</vt:lpstr>
      <vt:lpstr>Презентация PowerPoint</vt:lpstr>
      <vt:lpstr>Экологический серпантин  «Природа Яновичского края»</vt:lpstr>
      <vt:lpstr>Экспозиция «Озеро Яновичское»</vt:lpstr>
      <vt:lpstr>Экспозиция «Смешанный лес»</vt:lpstr>
      <vt:lpstr>Хищные птицы смешанного леса</vt:lpstr>
      <vt:lpstr>Экспозиция «Болото Глодонский мох»</vt:lpstr>
      <vt:lpstr>Цапля серая поселилась в музее </vt:lpstr>
      <vt:lpstr>Знакомство с Красной книгой Яновичского региона</vt:lpstr>
      <vt:lpstr>Юные экскурсоводы</vt:lpstr>
      <vt:lpstr>Изучаем экспонаты</vt:lpstr>
      <vt:lpstr>Бойцы экологического движения  «Яновичане»</vt:lpstr>
      <vt:lpstr>Учащиеся Вымнянской СШ  на экскурсии в музее</vt:lpstr>
      <vt:lpstr>Команда Суражской СШ «Флора»  на экскурсии</vt:lpstr>
      <vt:lpstr>Визитка команды  Суражской СШ «Флора»</vt:lpstr>
      <vt:lpstr>Вручение удостоверений  Юного эколога</vt:lpstr>
      <vt:lpstr>Познаём природу в Витебском зоопарке</vt:lpstr>
      <vt:lpstr>На презентации выставки  Виталия Кощеева в музее природы г.Полоцка</vt:lpstr>
      <vt:lpstr>Краеведы Витебского района  на квест-экскурсии</vt:lpstr>
      <vt:lpstr>Композиция «Местачковые мотивы» </vt:lpstr>
      <vt:lpstr>Цель – создание ландшафтной композиции  «Яновичское местечко»  с акцентом  на народные традиции</vt:lpstr>
      <vt:lpstr> Одна из композиций школьного ландшафтного проекта  </vt:lpstr>
      <vt:lpstr>Клумба «Лосиная поляна»</vt:lpstr>
      <vt:lpstr>Гнездовье змееяда </vt:lpstr>
      <vt:lpstr> Команда молодости нашей </vt:lpstr>
      <vt:lpstr>Живая изгородь «Райский уголок»</vt:lpstr>
      <vt:lpstr>Модульный цветник «Оленята»</vt:lpstr>
      <vt:lpstr>Благоустройство  центральной площади  г.п.Яновичи</vt:lpstr>
      <vt:lpstr>Трудовая операция «Чистый берег»</vt:lpstr>
      <vt:lpstr>Акция «Школьная сосна»</vt:lpstr>
      <vt:lpstr>Акция «Прилетайте в Беларусь!»</vt:lpstr>
      <vt:lpstr>Операция «Птичья столовая»</vt:lpstr>
      <vt:lpstr>День птиц</vt:lpstr>
      <vt:lpstr>Обновление парка в г.п.Яновичи</vt:lpstr>
      <vt:lpstr>Фларыстычны тэатр «Спадчына»</vt:lpstr>
      <vt:lpstr> Цэнтральным звяном усёй калекцыі з’яўляюцца два буслы - чорны, апалены Чарнобылем, і белы – сімвал адраджэння жыццёвай ніткі і выратавання Планеты.         Касцюмы пашыты з шэрай льняной тканіны. Падалы ўнізе вышыты ўзорамі. Сімвалічнае значэнне вобразам надаюць белая і чорная накідкі.         Як галаўны ўбор выступаюць аб’ёмныя скульптуры буслоў  з  моху і сена, якія быццам кранаюцца крыламі роднага гнязда.         Дапаўняюць ансамбль упрыгожанні  з натуральнага  моху  і джутавых або льняных шнуроў. </vt:lpstr>
      <vt:lpstr>Калекцыя «Подых жыцця»</vt:lpstr>
      <vt:lpstr>Аўтары калекцыі  «Подых жыцця»:  Іванова Лізавета,  Іванова Ганна,  Ціхнавецкая Святлана – вучаніцы 8 класа,  Юрчэнка Ангеліна –  вучаніца 7 класа,  Маркачова Дар’я,  Казачэнка Таццяна –  вучаніцы 6 класа.</vt:lpstr>
      <vt:lpstr>Презентация PowerPoint</vt:lpstr>
      <vt:lpstr>Театр мод «Наследие»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Молодежный проект «Фитоаксессуары  «Яновичское разнотравье»</vt:lpstr>
      <vt:lpstr>Берегите природу, здоровье  и красоту с помощью наших фитоаксессуаров!</vt:lpstr>
      <vt:lpstr>Презентация PowerPoint</vt:lpstr>
      <vt:lpstr>От экологии природы –  к экологии души</vt:lpstr>
      <vt:lpstr>Яновичи – наш дом, экологической культуры регион!  Биологический наш класс Приглашает в гости Вас!  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Артем</cp:lastModifiedBy>
  <cp:revision>242</cp:revision>
  <dcterms:created xsi:type="dcterms:W3CDTF">2015-03-17T19:36:09Z</dcterms:created>
  <dcterms:modified xsi:type="dcterms:W3CDTF">2020-03-14T19:56:03Z</dcterms:modified>
</cp:coreProperties>
</file>