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83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83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89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91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40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9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68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4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924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09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22087-B710-46BA-84D8-A12B14DEE1E7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C6D52-A276-4235-8AD8-B5C7F607B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74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РЕАЛИЗАЦИЯ МЕТОДА ПРОЕКТОВ  В ПОДГОТОВКЕ СПЕЦИАЛИСТОВ-ГЕОЭКОЛОГОВ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>
                <a:solidFill>
                  <a:schemeClr val="tx1"/>
                </a:solidFill>
              </a:rPr>
              <a:t>Гагина Н.В., </a:t>
            </a:r>
            <a:r>
              <a:rPr lang="ru-RU" i="1" dirty="0" err="1">
                <a:solidFill>
                  <a:schemeClr val="tx1"/>
                </a:solidFill>
              </a:rPr>
              <a:t>к.геогр.н</a:t>
            </a:r>
            <a:r>
              <a:rPr lang="ru-RU" i="1" dirty="0">
                <a:solidFill>
                  <a:schemeClr val="tx1"/>
                </a:solidFill>
              </a:rPr>
              <a:t>., </a:t>
            </a:r>
            <a:r>
              <a:rPr lang="ru-RU" i="1" dirty="0" smtClean="0">
                <a:solidFill>
                  <a:schemeClr val="tx1"/>
                </a:solidFill>
              </a:rPr>
              <a:t>доцент</a:t>
            </a:r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i="1" dirty="0" smtClean="0">
                <a:solidFill>
                  <a:schemeClr val="tx1"/>
                </a:solidFill>
              </a:rPr>
              <a:t>Hahina@bsu.by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dirty="0">
                <a:solidFill>
                  <a:schemeClr val="tx1"/>
                </a:solidFill>
              </a:rPr>
              <a:t>Белорусский государственный университет</a:t>
            </a:r>
          </a:p>
        </p:txBody>
      </p:sp>
    </p:spTree>
    <p:extLst>
      <p:ext uri="{BB962C8B-B14F-4D97-AF65-F5344CB8AC3E}">
        <p14:creationId xmlns:p14="http://schemas.microsoft.com/office/powerpoint/2010/main" val="169105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620688"/>
            <a:ext cx="6552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Одним из наиболее востребованных методов практико-ориентированного подхода   выступает метод проектов, который применяется как способ развития актуальных для профессиональной деятельности навыков планирования, самоорганизации, сотрудничества и предполагает создание собственного проектного продукта.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7664" y="2492896"/>
            <a:ext cx="56166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Проектное задание – это частично регламентированное задание, позволяющее диагностировать умения, интегрировать знания различных областей, аргументировать собственную точку зрения. </a:t>
            </a:r>
            <a:endParaRPr lang="en-US" dirty="0" smtClean="0"/>
          </a:p>
          <a:p>
            <a:r>
              <a:rPr lang="ru-RU" dirty="0" smtClean="0"/>
              <a:t>Реализация </a:t>
            </a:r>
            <a:r>
              <a:rPr lang="ru-RU" dirty="0"/>
              <a:t>метода включает: 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ru-RU" dirty="0" smtClean="0"/>
              <a:t>определения </a:t>
            </a:r>
            <a:r>
              <a:rPr lang="ru-RU" dirty="0"/>
              <a:t>темы, цели и задач проекта, подбор участников; </a:t>
            </a:r>
            <a:endParaRPr lang="en-US" dirty="0" smtClean="0"/>
          </a:p>
          <a:p>
            <a:pPr marL="342900" indent="-342900">
              <a:buFontTx/>
              <a:buAutoNum type="arabicParenR"/>
            </a:pPr>
            <a:r>
              <a:rPr lang="ru-RU" dirty="0" smtClean="0"/>
              <a:t> </a:t>
            </a:r>
            <a:r>
              <a:rPr lang="ru-RU" dirty="0"/>
              <a:t>творческого поиска идей решения задач; </a:t>
            </a:r>
          </a:p>
          <a:p>
            <a:pPr marL="342900" indent="-342900">
              <a:buAutoNum type="arabicParenR"/>
            </a:pPr>
            <a:r>
              <a:rPr lang="ru-RU" dirty="0" smtClean="0"/>
              <a:t>получения </a:t>
            </a:r>
            <a:r>
              <a:rPr lang="ru-RU" dirty="0"/>
              <a:t>ожидаемого результата и его оценки.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309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548680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рактика </a:t>
            </a:r>
            <a:r>
              <a:rPr lang="ru-RU" dirty="0"/>
              <a:t>применения метода проектного обучения в учебной дисциплине «Экологическое проектирование и оценка воздействия на окружающую среду (ОВОС</a:t>
            </a:r>
            <a:r>
              <a:rPr lang="ru-RU" dirty="0" smtClean="0"/>
              <a:t>)»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209917"/>
              </p:ext>
            </p:extLst>
          </p:nvPr>
        </p:nvGraphicFramePr>
        <p:xfrm>
          <a:off x="179512" y="1412776"/>
          <a:ext cx="8856984" cy="51852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57299"/>
                <a:gridCol w="3333095"/>
                <a:gridCol w="595984"/>
                <a:gridCol w="595984"/>
                <a:gridCol w="595984"/>
                <a:gridCol w="595984"/>
                <a:gridCol w="2482654"/>
              </a:tblGrid>
              <a:tr h="989747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Номер раздела, темы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vert="vert270" anchor="ctr"/>
                </a:tc>
                <a:tc rowSpan="2"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 раздела, темы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anchor="ctr"/>
                </a:tc>
                <a:tc grid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аудиторных часов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часов УСР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vert="vert270"/>
                </a:tc>
                <a:tc rowSpan="2"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Форма контроля</a:t>
                      </a:r>
                      <a:endParaRPr lang="ru-RU" sz="900">
                        <a:effectLst/>
                      </a:endParaRPr>
                    </a:p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знаний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anchor="ctr"/>
                </a:tc>
              </a:tr>
              <a:tr h="10931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Лекции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Практические</a:t>
                      </a:r>
                      <a:endParaRPr lang="ru-RU" sz="9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занятия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vert="vert270" anchor="ctr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Семинарские</a:t>
                      </a:r>
                      <a:endParaRPr lang="ru-RU" sz="900">
                        <a:effectLst/>
                      </a:endParaRPr>
                    </a:p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занятия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673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anchor="ctr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anchor="ctr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anchor="ctr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anchor="ctr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anchor="ctr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anchor="ctr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 anchor="ctr"/>
                </a:tc>
              </a:tr>
              <a:tr h="542019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  <a:tabLst>
                          <a:tab pos="1243965" algn="l"/>
                        </a:tabLst>
                      </a:pPr>
                      <a:r>
                        <a:rPr lang="ru-RU" sz="1200">
                          <a:effectLst/>
                        </a:rPr>
                        <a:t>Научно-методические основы экологического проектирования и ОВОС.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</a:tr>
              <a:tr h="720568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1.1.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  <a:tabLst>
                          <a:tab pos="1243965" algn="l"/>
                        </a:tabLst>
                      </a:pPr>
                      <a:r>
                        <a:rPr lang="ru-RU" sz="1200">
                          <a:effectLst/>
                        </a:rPr>
                        <a:t>Введение. Назначение, принципы, цель и задачи экологического проектирования и ОВОС.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Опрос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</a:tr>
              <a:tr h="903364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1.2.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  <a:tabLst>
                          <a:tab pos="1243965" algn="l"/>
                        </a:tabLst>
                      </a:pPr>
                      <a:r>
                        <a:rPr lang="ru-RU" sz="1200">
                          <a:effectLst/>
                        </a:rPr>
                        <a:t>Международный и страновой опыт проведения ОВОС.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</a:endParaRPr>
                    </a:p>
                    <a:p>
                      <a:pPr marL="450215" algn="l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Опрос. Компьютерная презентация в PowerPoint, задание на образовательном портале </a:t>
                      </a:r>
                      <a:r>
                        <a:rPr lang="en-US" sz="1200">
                          <a:effectLst/>
                        </a:rPr>
                        <a:t>LMS Moodle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</a:tr>
              <a:tr h="722691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1.3.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  <a:tabLst>
                          <a:tab pos="1243965" algn="l"/>
                        </a:tabLst>
                      </a:pPr>
                      <a:r>
                        <a:rPr lang="ru-RU" sz="1200">
                          <a:effectLst/>
                        </a:rPr>
                        <a:t>Методы и принципы  экологического проектирования и ОВОС.</a:t>
                      </a:r>
                      <a:endParaRPr lang="ru-RU" sz="900">
                        <a:effectLst/>
                      </a:endParaRPr>
                    </a:p>
                    <a:p>
                      <a:pPr marL="450215" algn="just">
                        <a:spcAft>
                          <a:spcPts val="0"/>
                        </a:spcAft>
                        <a:tabLst>
                          <a:tab pos="1243965" algn="l"/>
                        </a:tabLs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Опрос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73" marR="5807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44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450108"/>
              </p:ext>
            </p:extLst>
          </p:nvPr>
        </p:nvGraphicFramePr>
        <p:xfrm>
          <a:off x="395538" y="188642"/>
          <a:ext cx="8496942" cy="5937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30581"/>
                <a:gridCol w="3197604"/>
                <a:gridCol w="571756"/>
                <a:gridCol w="784633"/>
                <a:gridCol w="358879"/>
                <a:gridCol w="571756"/>
                <a:gridCol w="2381733"/>
              </a:tblGrid>
              <a:tr h="424109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Нормативные правовые основы экологического проектирования и ОВОС.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</a:tr>
              <a:tr h="848217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2.1.</a:t>
                      </a:r>
                      <a:endParaRPr lang="ru-RU" sz="600">
                        <a:effectLst/>
                      </a:endParaRPr>
                    </a:p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Правовая база экологического проектирования и ОВОС в Республике Беларусь.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Опрос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</a:tr>
              <a:tr h="565478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2.2.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Природоохранные требования в экологическом проектировании.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Опрос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</a:tr>
              <a:tr h="565478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2.3.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Особенности экологического проектирования и ОВОС для различных видов хозяйственной деятельности.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Опрос. Компьютерная презентация в PowerPoint.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</a:tr>
              <a:tr h="424109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  <a:tabLst>
                          <a:tab pos="182880" algn="l"/>
                          <a:tab pos="81788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Порядок разработки и обсуждения отчета об ОВОС в Республике Беларусь.</a:t>
                      </a:r>
                      <a:endParaRPr lang="ru-RU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8</a:t>
                      </a:r>
                      <a:endParaRPr lang="ru-RU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</a:p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</a:tr>
              <a:tr h="848217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Оценка существующего состояния окружающей среды и источников воздействия.</a:t>
                      </a:r>
                      <a:endParaRPr lang="ru-RU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ДО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indent="68580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Опрос. Раздел проекта ОВОС, задание на образовательном портале </a:t>
                      </a:r>
                      <a:r>
                        <a:rPr lang="en-US" sz="700">
                          <a:effectLst/>
                        </a:rPr>
                        <a:t>LMS Moodle</a:t>
                      </a:r>
                      <a:r>
                        <a:rPr lang="ru-RU" sz="700">
                          <a:effectLst/>
                        </a:rPr>
                        <a:t>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</a:tr>
              <a:tr h="848217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3.2.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  <a:tabLst>
                          <a:tab pos="182880" algn="l"/>
                          <a:tab pos="81788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Прогноз и оценка изменения состояния компонентов окружающей среды.</a:t>
                      </a:r>
                      <a:endParaRPr lang="ru-RU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ДО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Опрос. Раздел проекта ОВОС, задание на образовательном портале </a:t>
                      </a:r>
                      <a:r>
                        <a:rPr lang="en-US" sz="700">
                          <a:effectLst/>
                        </a:rPr>
                        <a:t>LMS Moodle</a:t>
                      </a:r>
                      <a:r>
                        <a:rPr lang="ru-RU" sz="700">
                          <a:effectLst/>
                        </a:rPr>
                        <a:t>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</a:tr>
              <a:tr h="848217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3.3.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  <a:tabLst>
                          <a:tab pos="182880" algn="l"/>
                          <a:tab pos="81788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Разработка природоохранных мер и мероприятий для объектов хозяйственной деятельности.</a:t>
                      </a:r>
                      <a:endParaRPr lang="ru-RU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ДО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Опрос. Раздел проекта ОВОС, задание на образовательном портале </a:t>
                      </a:r>
                      <a:r>
                        <a:rPr lang="en-US" sz="700">
                          <a:effectLst/>
                        </a:rPr>
                        <a:t>LMS Moodle</a:t>
                      </a:r>
                      <a:r>
                        <a:rPr lang="ru-RU" sz="700">
                          <a:effectLst/>
                        </a:rPr>
                        <a:t>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</a:tr>
              <a:tr h="565478"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3.4.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just">
                        <a:spcAft>
                          <a:spcPts val="0"/>
                        </a:spcAft>
                        <a:tabLst>
                          <a:tab pos="182880" algn="l"/>
                          <a:tab pos="817880" algn="l"/>
                        </a:tabLst>
                      </a:pPr>
                      <a:r>
                        <a:rPr lang="ru-RU" sz="700">
                          <a:effectLst/>
                        </a:rPr>
                        <a:t>Значение общественных обсуждений в проведении ОВОС.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  <a:tc>
                  <a:txBody>
                    <a:bodyPr/>
                    <a:lstStyle/>
                    <a:p>
                      <a:pPr marL="450215" algn="l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Опрос. Деловая игра </a:t>
                      </a:r>
                      <a:endParaRPr lang="ru-RU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637" marR="3463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77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Перечень </a:t>
            </a:r>
            <a:r>
              <a:rPr lang="ru-RU" b="1" dirty="0"/>
              <a:t>заданий для практических работ </a:t>
            </a:r>
            <a:endParaRPr lang="ru-RU" dirty="0"/>
          </a:p>
          <a:p>
            <a:r>
              <a:rPr lang="ru-RU" b="1" dirty="0"/>
              <a:t>дистанционной формы обучения студентов, </a:t>
            </a:r>
            <a:endParaRPr lang="ru-RU" dirty="0"/>
          </a:p>
          <a:p>
            <a:r>
              <a:rPr lang="ru-RU" b="1" dirty="0"/>
              <a:t>размещенных на образовательном портале </a:t>
            </a:r>
            <a:r>
              <a:rPr lang="en-US" b="1" dirty="0"/>
              <a:t>LMS Moodle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988840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b="1" dirty="0"/>
              <a:t>Тема 3.1.</a:t>
            </a:r>
            <a:r>
              <a:rPr lang="ru-RU" b="1" dirty="0"/>
              <a:t> Оценка существующего состояния окружающей среды и источников воздействия. (4ч</a:t>
            </a:r>
            <a:r>
              <a:rPr lang="ru-RU" b="1" dirty="0" smtClean="0"/>
              <a:t>.)</a:t>
            </a:r>
          </a:p>
          <a:p>
            <a:endParaRPr lang="ru-RU" b="1" dirty="0" smtClean="0"/>
          </a:p>
          <a:p>
            <a:r>
              <a:rPr lang="ru-RU" dirty="0" smtClean="0"/>
              <a:t>Задание </a:t>
            </a:r>
            <a:r>
              <a:rPr lang="ru-RU" dirty="0"/>
              <a:t>является 1-м этапом выполнения общего проектного задания «Разработка отчета об ОВОС учебной проектной документации». Студенты изучают информационные материалы и составляют часть отчета об ОВОС по плану: характеристика существующего состояния природных компонентов и объектов; природно-ресурсный потенциал; анализ социально-экономических условий в районе осуществления намечаемой хозяйственной деятельности; характеристика источников воздействия на атмосферный воздух, поверхностные и подземные воды, рельеф, почвы, объекты растительного и животного мира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(Форма контроля – Проверка практических работ. раздел проекта ОВОС).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955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3529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b="1" dirty="0"/>
              <a:t> </a:t>
            </a:r>
            <a:endParaRPr lang="ru-RU" dirty="0"/>
          </a:p>
          <a:p>
            <a:r>
              <a:rPr lang="be-BY" b="1" dirty="0"/>
              <a:t>Тема 3.2.</a:t>
            </a:r>
            <a:r>
              <a:rPr lang="ru-RU" b="1" dirty="0"/>
              <a:t> Прогноз и оценка изменения состояния компонентов окружающей среды. (4ч</a:t>
            </a:r>
            <a:r>
              <a:rPr lang="ru-RU" b="1" dirty="0" smtClean="0"/>
              <a:t>.)</a:t>
            </a:r>
          </a:p>
          <a:p>
            <a:endParaRPr lang="ru-RU" dirty="0"/>
          </a:p>
          <a:p>
            <a:r>
              <a:rPr lang="ru-RU" dirty="0"/>
              <a:t>Задание является 2-м этапом выполнения общего проектного задания «Разработка отчета об ОВОС учебной проектной документации». Студенты изучают методические материалы и составляют часть отчета об ОВОС по плану: оценка возможного изменения состояния атмосферного воздуха, поверхностных и подземных вод, рельефа, земельных ресурсов и почвенного покрова, объектов растительного и животного мира; оценка возможного изменения социально-экономических условий в результате реализации планируемой деятельности; определение значимых воздействий на компоненты окружающей среды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(Форма контроля –  раздел проекта ОВОС).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7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b="1" dirty="0"/>
              <a:t>Тема</a:t>
            </a:r>
            <a:r>
              <a:rPr lang="ru-RU" b="1" dirty="0"/>
              <a:t> 3.3. Разработка природоохранных мер и мероприятий для объектов хозяйственной деятельности. (4ч</a:t>
            </a:r>
            <a:r>
              <a:rPr lang="ru-RU" b="1" dirty="0" smtClean="0"/>
              <a:t>.)</a:t>
            </a:r>
          </a:p>
          <a:p>
            <a:endParaRPr lang="ru-RU" dirty="0"/>
          </a:p>
          <a:p>
            <a:r>
              <a:rPr lang="ru-RU" dirty="0"/>
              <a:t>Задание является 3-м этапом выполнения общего проектного задания «Разработка отчета об ОВОС учебной проектной документации». Студенты составляют часть отчета об ОВОС по плану: обоснование мероприятий по предотвращению, смягчению, минимизации и компенсации воздействий в результате  реализации намечаемой хозяйственной деятельности в части  охраны атмосферного воздуха, поверхностных и подземных вод, охраны земель, объектов растительного и животного мира. Основные выводы по результатам проведения оценки воздействия на окружающую среду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(Форма контроля –  раздел проекта ОВОС).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39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6531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597</Words>
  <Application>Microsoft Office PowerPoint</Application>
  <PresentationFormat>Экран (4:3)</PresentationFormat>
  <Paragraphs>145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РЕАЛИЗАЦИЯ МЕТОДА ПРОЕКТОВ  В ПОДГОТОВКЕ СПЕЦИАЛИСТОВ-ГЕОЭКОЛОГОВ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Геофак БГУ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МЕТОДА ПРОЕКТОВ  В ПОДГОТОВКЕ СПЕЦИАЛИСТОВ-ГЕОЭКОЛОГОВ</dc:title>
  <dc:creator>Кафедра геоэкологии</dc:creator>
  <cp:lastModifiedBy>Кафедра геоэкологии</cp:lastModifiedBy>
  <cp:revision>4</cp:revision>
  <dcterms:created xsi:type="dcterms:W3CDTF">2020-03-13T08:03:48Z</dcterms:created>
  <dcterms:modified xsi:type="dcterms:W3CDTF">2020-03-13T08:50:42Z</dcterms:modified>
</cp:coreProperties>
</file>