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AB200"/>
    <a:srgbClr val="73EDFD"/>
    <a:srgbClr val="FEE072"/>
    <a:srgbClr val="FFFFCC"/>
    <a:srgbClr val="00518E"/>
    <a:srgbClr val="000000"/>
    <a:srgbClr val="DC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49465-8920-453F-93A7-CE33501AA4E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472D54-38E4-46D6-B478-B63868BB57E7}">
      <dgm:prSet phldrT="[Текст]" custT="1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1. развивать и совершенствовать управленческие, предметные, рефлексивные, социально-педагогические и психологические, информационно-коммуникативные профессиональные компетенции педагогов, в соответствии с требованиями нормативных правовых актов в сфере образования и специфики внедрения модели ОУР;</a:t>
          </a:r>
          <a:endParaRPr lang="ru-RU" sz="1600" dirty="0"/>
        </a:p>
      </dgm:t>
    </dgm:pt>
    <dgm:pt modelId="{E8851A99-162B-4D22-A2AF-2FFD85A3AA14}" type="parTrans" cxnId="{8DD17CD2-3EFE-444E-B4F4-A557F115B090}">
      <dgm:prSet/>
      <dgm:spPr/>
      <dgm:t>
        <a:bodyPr/>
        <a:lstStyle/>
        <a:p>
          <a:endParaRPr lang="ru-RU"/>
        </a:p>
      </dgm:t>
    </dgm:pt>
    <dgm:pt modelId="{E4F6C18F-A04A-4F6F-B49C-551E3FD6D0EF}" type="sibTrans" cxnId="{8DD17CD2-3EFE-444E-B4F4-A557F115B090}">
      <dgm:prSet/>
      <dgm:spPr/>
      <dgm:t>
        <a:bodyPr/>
        <a:lstStyle/>
        <a:p>
          <a:endParaRPr lang="ru-RU"/>
        </a:p>
      </dgm:t>
    </dgm:pt>
    <dgm:pt modelId="{A027099E-0E2D-4624-8EE5-033E82E69314}">
      <dgm:prSet phldrT="[Текст]" custT="1"/>
      <dgm:spPr>
        <a:gradFill flip="none" rotWithShape="0">
          <a:gsLst>
            <a:gs pos="0">
              <a:schemeClr val="accent3">
                <a:hueOff val="-140419"/>
                <a:satOff val="-3796"/>
                <a:lumOff val="-7844"/>
                <a:tint val="66000"/>
                <a:satMod val="160000"/>
              </a:schemeClr>
            </a:gs>
            <a:gs pos="50000">
              <a:schemeClr val="accent3">
                <a:hueOff val="-140419"/>
                <a:satOff val="-3796"/>
                <a:lumOff val="-7844"/>
                <a:tint val="44500"/>
                <a:satMod val="160000"/>
              </a:schemeClr>
            </a:gs>
            <a:gs pos="100000">
              <a:schemeClr val="accent3">
                <a:hueOff val="-140419"/>
                <a:satOff val="-3796"/>
                <a:lumOff val="-7844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2. раскрыть содержательное наполнение воспитательной деятельности и ее специфику с позиции создания и сопровождения благоприятных условий внедрения модели ОУР;</a:t>
          </a:r>
          <a:endParaRPr lang="ru-RU" sz="1600" dirty="0"/>
        </a:p>
      </dgm:t>
    </dgm:pt>
    <dgm:pt modelId="{F78B7A33-B195-428B-B8AE-A2B05404E568}" type="parTrans" cxnId="{8B13232C-E28B-4245-9C92-C902CFFFF0D3}">
      <dgm:prSet/>
      <dgm:spPr/>
      <dgm:t>
        <a:bodyPr/>
        <a:lstStyle/>
        <a:p>
          <a:endParaRPr lang="ru-RU"/>
        </a:p>
      </dgm:t>
    </dgm:pt>
    <dgm:pt modelId="{4194BB05-E1E7-4433-AF14-689DA5F389FC}" type="sibTrans" cxnId="{8B13232C-E28B-4245-9C92-C902CFFFF0D3}">
      <dgm:prSet/>
      <dgm:spPr/>
      <dgm:t>
        <a:bodyPr/>
        <a:lstStyle/>
        <a:p>
          <a:endParaRPr lang="ru-RU"/>
        </a:p>
      </dgm:t>
    </dgm:pt>
    <dgm:pt modelId="{B8199498-C706-4BC3-91C4-C944319E4399}">
      <dgm:prSet phldrT="[Текст]" custT="1"/>
      <dgm:spPr>
        <a:gradFill flip="none" rotWithShape="0">
          <a:gsLst>
            <a:gs pos="0">
              <a:srgbClr val="73EDFD">
                <a:tint val="66000"/>
                <a:satMod val="160000"/>
              </a:srgbClr>
            </a:gs>
            <a:gs pos="50000">
              <a:srgbClr val="73EDFD">
                <a:tint val="44500"/>
                <a:satMod val="160000"/>
              </a:srgbClr>
            </a:gs>
            <a:gs pos="100000">
              <a:srgbClr val="73EDFD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3. обеспечить научно-методическое и информационно-практическое обновление содержания, методов и технологий воспитательной работы педагогов через различные формы взаимодействия и обмен практическим опытом по внедрению моделей ОУР.</a:t>
          </a:r>
          <a:endParaRPr lang="ru-RU" sz="1600" dirty="0"/>
        </a:p>
      </dgm:t>
    </dgm:pt>
    <dgm:pt modelId="{554C95D2-9421-4863-8748-0A2067B0A4BC}" type="parTrans" cxnId="{3C2A188B-5028-450B-ABDB-A9B9F14017F4}">
      <dgm:prSet/>
      <dgm:spPr/>
      <dgm:t>
        <a:bodyPr/>
        <a:lstStyle/>
        <a:p>
          <a:endParaRPr lang="ru-RU"/>
        </a:p>
      </dgm:t>
    </dgm:pt>
    <dgm:pt modelId="{1CFDEFEA-2768-4F56-AE09-9FA516F6EF89}" type="sibTrans" cxnId="{3C2A188B-5028-450B-ABDB-A9B9F14017F4}">
      <dgm:prSet/>
      <dgm:spPr/>
      <dgm:t>
        <a:bodyPr/>
        <a:lstStyle/>
        <a:p>
          <a:endParaRPr lang="ru-RU"/>
        </a:p>
      </dgm:t>
    </dgm:pt>
    <dgm:pt modelId="{2C4EF491-1DC9-4BBE-B146-AE9419A162B3}" type="pres">
      <dgm:prSet presAssocID="{C7949465-8920-453F-93A7-CE33501AA4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96970-B87C-4A5E-A98B-DD7858A7047A}" type="pres">
      <dgm:prSet presAssocID="{9B472D54-38E4-46D6-B478-B63868BB57E7}" presName="parentLin" presStyleCnt="0"/>
      <dgm:spPr/>
    </dgm:pt>
    <dgm:pt modelId="{68D5AFEF-62E5-46CE-80D4-FAA3D74B193B}" type="pres">
      <dgm:prSet presAssocID="{9B472D54-38E4-46D6-B478-B63868BB57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66D8A0-3625-41D6-B0FB-E1C2B1D2D4E7}" type="pres">
      <dgm:prSet presAssocID="{9B472D54-38E4-46D6-B478-B63868BB57E7}" presName="parentText" presStyleLbl="node1" presStyleIdx="0" presStyleCnt="3" custScaleX="164551" custScaleY="128538" custLinFactNeighborX="-82469" custLinFactNeighborY="-52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8127F-993F-48BE-865A-62DE3A52AC08}" type="pres">
      <dgm:prSet presAssocID="{9B472D54-38E4-46D6-B478-B63868BB57E7}" presName="negativeSpace" presStyleCnt="0"/>
      <dgm:spPr/>
    </dgm:pt>
    <dgm:pt modelId="{552EEB4D-C9A8-4B15-80D7-EC2A2D3DE1B1}" type="pres">
      <dgm:prSet presAssocID="{9B472D54-38E4-46D6-B478-B63868BB57E7}" presName="childText" presStyleLbl="conFgAcc1" presStyleIdx="0" presStyleCnt="3">
        <dgm:presLayoutVars>
          <dgm:bulletEnabled val="1"/>
        </dgm:presLayoutVars>
      </dgm:prSet>
      <dgm:spPr/>
    </dgm:pt>
    <dgm:pt modelId="{46A7F58C-8E45-48C8-B3A4-990DC90FA3AD}" type="pres">
      <dgm:prSet presAssocID="{E4F6C18F-A04A-4F6F-B49C-551E3FD6D0EF}" presName="spaceBetweenRectangles" presStyleCnt="0"/>
      <dgm:spPr/>
    </dgm:pt>
    <dgm:pt modelId="{879C1740-2C89-46EC-9E75-890A7C4C2991}" type="pres">
      <dgm:prSet presAssocID="{A027099E-0E2D-4624-8EE5-033E82E69314}" presName="parentLin" presStyleCnt="0"/>
      <dgm:spPr/>
    </dgm:pt>
    <dgm:pt modelId="{0735F1A5-1B5B-4380-A588-D345257C9AEA}" type="pres">
      <dgm:prSet presAssocID="{A027099E-0E2D-4624-8EE5-033E82E693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66AE0C-A2D3-40F7-ADDA-A278E29E3015}" type="pres">
      <dgm:prSet presAssocID="{A027099E-0E2D-4624-8EE5-033E82E69314}" presName="parentText" presStyleLbl="node1" presStyleIdx="1" presStyleCnt="3" custScaleX="136758" custScaleY="116157" custLinFactNeighborX="-55231" custLinFactNeighborY="-39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6FCE9-E999-47AA-BBCB-21D3ED4B9631}" type="pres">
      <dgm:prSet presAssocID="{A027099E-0E2D-4624-8EE5-033E82E69314}" presName="negativeSpace" presStyleCnt="0"/>
      <dgm:spPr/>
    </dgm:pt>
    <dgm:pt modelId="{F893A4C4-51D3-4C2F-B5BB-7FFA98874D8C}" type="pres">
      <dgm:prSet presAssocID="{A027099E-0E2D-4624-8EE5-033E82E69314}" presName="childText" presStyleLbl="conFgAcc1" presStyleIdx="1" presStyleCnt="3">
        <dgm:presLayoutVars>
          <dgm:bulletEnabled val="1"/>
        </dgm:presLayoutVars>
      </dgm:prSet>
      <dgm:spPr/>
    </dgm:pt>
    <dgm:pt modelId="{009C30B7-1B2B-46B9-AAB4-9925EE80CC5C}" type="pres">
      <dgm:prSet presAssocID="{4194BB05-E1E7-4433-AF14-689DA5F389FC}" presName="spaceBetweenRectangles" presStyleCnt="0"/>
      <dgm:spPr/>
    </dgm:pt>
    <dgm:pt modelId="{BB867131-A9D0-4A89-89D1-696E95B9217D}" type="pres">
      <dgm:prSet presAssocID="{B8199498-C706-4BC3-91C4-C944319E4399}" presName="parentLin" presStyleCnt="0"/>
      <dgm:spPr/>
    </dgm:pt>
    <dgm:pt modelId="{326E7391-8FCE-4338-8703-61AD5AB5BECF}" type="pres">
      <dgm:prSet presAssocID="{B8199498-C706-4BC3-91C4-C944319E43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635940-892C-4244-AEBD-34D777F5562C}" type="pres">
      <dgm:prSet presAssocID="{B8199498-C706-4BC3-91C4-C944319E4399}" presName="parentText" presStyleLbl="node1" presStyleIdx="2" presStyleCnt="3" custScaleX="139683" custScaleY="126894" custLinFactNeighborX="-78348" custLinFactNeighborY="-73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E08FD-6F34-4F05-A0A2-95ABA1128695}" type="pres">
      <dgm:prSet presAssocID="{B8199498-C706-4BC3-91C4-C944319E4399}" presName="negativeSpace" presStyleCnt="0"/>
      <dgm:spPr/>
    </dgm:pt>
    <dgm:pt modelId="{4B20E18D-E6DA-4B11-BA0F-BBE44764C019}" type="pres">
      <dgm:prSet presAssocID="{B8199498-C706-4BC3-91C4-C944319E43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13232C-E28B-4245-9C92-C902CFFFF0D3}" srcId="{C7949465-8920-453F-93A7-CE33501AA4E5}" destId="{A027099E-0E2D-4624-8EE5-033E82E69314}" srcOrd="1" destOrd="0" parTransId="{F78B7A33-B195-428B-B8AE-A2B05404E568}" sibTransId="{4194BB05-E1E7-4433-AF14-689DA5F389FC}"/>
    <dgm:cxn modelId="{5989833D-F15A-446D-8CBF-D5E5F07E1834}" type="presOf" srcId="{9B472D54-38E4-46D6-B478-B63868BB57E7}" destId="{9C66D8A0-3625-41D6-B0FB-E1C2B1D2D4E7}" srcOrd="1" destOrd="0" presId="urn:microsoft.com/office/officeart/2005/8/layout/list1"/>
    <dgm:cxn modelId="{3C2A188B-5028-450B-ABDB-A9B9F14017F4}" srcId="{C7949465-8920-453F-93A7-CE33501AA4E5}" destId="{B8199498-C706-4BC3-91C4-C944319E4399}" srcOrd="2" destOrd="0" parTransId="{554C95D2-9421-4863-8748-0A2067B0A4BC}" sibTransId="{1CFDEFEA-2768-4F56-AE09-9FA516F6EF89}"/>
    <dgm:cxn modelId="{EAC06DDD-1C35-4DE3-BA8A-3F70CAB6A6A1}" type="presOf" srcId="{B8199498-C706-4BC3-91C4-C944319E4399}" destId="{326E7391-8FCE-4338-8703-61AD5AB5BECF}" srcOrd="0" destOrd="0" presId="urn:microsoft.com/office/officeart/2005/8/layout/list1"/>
    <dgm:cxn modelId="{741FDA5D-A046-4338-A6FC-E9EEF5CE2394}" type="presOf" srcId="{C7949465-8920-453F-93A7-CE33501AA4E5}" destId="{2C4EF491-1DC9-4BBE-B146-AE9419A162B3}" srcOrd="0" destOrd="0" presId="urn:microsoft.com/office/officeart/2005/8/layout/list1"/>
    <dgm:cxn modelId="{04D02502-37F3-4312-B3B5-F026FE50A59D}" type="presOf" srcId="{A027099E-0E2D-4624-8EE5-033E82E69314}" destId="{0735F1A5-1B5B-4380-A588-D345257C9AEA}" srcOrd="0" destOrd="0" presId="urn:microsoft.com/office/officeart/2005/8/layout/list1"/>
    <dgm:cxn modelId="{2A730416-439E-4F54-A28E-7EB1894E9A06}" type="presOf" srcId="{B8199498-C706-4BC3-91C4-C944319E4399}" destId="{BC635940-892C-4244-AEBD-34D777F5562C}" srcOrd="1" destOrd="0" presId="urn:microsoft.com/office/officeart/2005/8/layout/list1"/>
    <dgm:cxn modelId="{1AA39EDB-18BE-4019-B0FA-9449740590AC}" type="presOf" srcId="{A027099E-0E2D-4624-8EE5-033E82E69314}" destId="{2366AE0C-A2D3-40F7-ADDA-A278E29E3015}" srcOrd="1" destOrd="0" presId="urn:microsoft.com/office/officeart/2005/8/layout/list1"/>
    <dgm:cxn modelId="{BAE055B1-19DB-4FE0-AF01-6F77EFDA6461}" type="presOf" srcId="{9B472D54-38E4-46D6-B478-B63868BB57E7}" destId="{68D5AFEF-62E5-46CE-80D4-FAA3D74B193B}" srcOrd="0" destOrd="0" presId="urn:microsoft.com/office/officeart/2005/8/layout/list1"/>
    <dgm:cxn modelId="{8DD17CD2-3EFE-444E-B4F4-A557F115B090}" srcId="{C7949465-8920-453F-93A7-CE33501AA4E5}" destId="{9B472D54-38E4-46D6-B478-B63868BB57E7}" srcOrd="0" destOrd="0" parTransId="{E8851A99-162B-4D22-A2AF-2FFD85A3AA14}" sibTransId="{E4F6C18F-A04A-4F6F-B49C-551E3FD6D0EF}"/>
    <dgm:cxn modelId="{E8A3F395-48E3-4478-93E9-45EF812C3D64}" type="presParOf" srcId="{2C4EF491-1DC9-4BBE-B146-AE9419A162B3}" destId="{D2D96970-B87C-4A5E-A98B-DD7858A7047A}" srcOrd="0" destOrd="0" presId="urn:microsoft.com/office/officeart/2005/8/layout/list1"/>
    <dgm:cxn modelId="{EF2F69E9-8181-48F8-91F1-E68BC1D414C1}" type="presParOf" srcId="{D2D96970-B87C-4A5E-A98B-DD7858A7047A}" destId="{68D5AFEF-62E5-46CE-80D4-FAA3D74B193B}" srcOrd="0" destOrd="0" presId="urn:microsoft.com/office/officeart/2005/8/layout/list1"/>
    <dgm:cxn modelId="{9A69A434-180C-42B7-AB35-057E43EB1A9C}" type="presParOf" srcId="{D2D96970-B87C-4A5E-A98B-DD7858A7047A}" destId="{9C66D8A0-3625-41D6-B0FB-E1C2B1D2D4E7}" srcOrd="1" destOrd="0" presId="urn:microsoft.com/office/officeart/2005/8/layout/list1"/>
    <dgm:cxn modelId="{54EAD48D-2DA9-4CD0-9C56-185E814D3775}" type="presParOf" srcId="{2C4EF491-1DC9-4BBE-B146-AE9419A162B3}" destId="{08D8127F-993F-48BE-865A-62DE3A52AC08}" srcOrd="1" destOrd="0" presId="urn:microsoft.com/office/officeart/2005/8/layout/list1"/>
    <dgm:cxn modelId="{3E5CECDB-0FDA-4462-9F0C-86EFEEB91469}" type="presParOf" srcId="{2C4EF491-1DC9-4BBE-B146-AE9419A162B3}" destId="{552EEB4D-C9A8-4B15-80D7-EC2A2D3DE1B1}" srcOrd="2" destOrd="0" presId="urn:microsoft.com/office/officeart/2005/8/layout/list1"/>
    <dgm:cxn modelId="{4B748ECF-7D84-4C0E-99B4-03B44DEB0067}" type="presParOf" srcId="{2C4EF491-1DC9-4BBE-B146-AE9419A162B3}" destId="{46A7F58C-8E45-48C8-B3A4-990DC90FA3AD}" srcOrd="3" destOrd="0" presId="urn:microsoft.com/office/officeart/2005/8/layout/list1"/>
    <dgm:cxn modelId="{5A052907-3DE1-4477-B402-B24EBBCA8DB0}" type="presParOf" srcId="{2C4EF491-1DC9-4BBE-B146-AE9419A162B3}" destId="{879C1740-2C89-46EC-9E75-890A7C4C2991}" srcOrd="4" destOrd="0" presId="urn:microsoft.com/office/officeart/2005/8/layout/list1"/>
    <dgm:cxn modelId="{5818DB23-2A00-4976-B0E7-4BF670D815A0}" type="presParOf" srcId="{879C1740-2C89-46EC-9E75-890A7C4C2991}" destId="{0735F1A5-1B5B-4380-A588-D345257C9AEA}" srcOrd="0" destOrd="0" presId="urn:microsoft.com/office/officeart/2005/8/layout/list1"/>
    <dgm:cxn modelId="{CD9A3D45-F7F8-4C2F-9FB7-2F4E4BCC41C1}" type="presParOf" srcId="{879C1740-2C89-46EC-9E75-890A7C4C2991}" destId="{2366AE0C-A2D3-40F7-ADDA-A278E29E3015}" srcOrd="1" destOrd="0" presId="urn:microsoft.com/office/officeart/2005/8/layout/list1"/>
    <dgm:cxn modelId="{38F66AF7-ADE7-403E-985B-CF91CCA7D7FD}" type="presParOf" srcId="{2C4EF491-1DC9-4BBE-B146-AE9419A162B3}" destId="{A9E6FCE9-E999-47AA-BBCB-21D3ED4B9631}" srcOrd="5" destOrd="0" presId="urn:microsoft.com/office/officeart/2005/8/layout/list1"/>
    <dgm:cxn modelId="{6493B175-45DC-4AD9-8E05-194720280A81}" type="presParOf" srcId="{2C4EF491-1DC9-4BBE-B146-AE9419A162B3}" destId="{F893A4C4-51D3-4C2F-B5BB-7FFA98874D8C}" srcOrd="6" destOrd="0" presId="urn:microsoft.com/office/officeart/2005/8/layout/list1"/>
    <dgm:cxn modelId="{7BE6222D-62B0-4384-87C7-C6ACF766E3C0}" type="presParOf" srcId="{2C4EF491-1DC9-4BBE-B146-AE9419A162B3}" destId="{009C30B7-1B2B-46B9-AAB4-9925EE80CC5C}" srcOrd="7" destOrd="0" presId="urn:microsoft.com/office/officeart/2005/8/layout/list1"/>
    <dgm:cxn modelId="{CCB7926B-054C-4B57-A7ED-4CC99DEC22F0}" type="presParOf" srcId="{2C4EF491-1DC9-4BBE-B146-AE9419A162B3}" destId="{BB867131-A9D0-4A89-89D1-696E95B9217D}" srcOrd="8" destOrd="0" presId="urn:microsoft.com/office/officeart/2005/8/layout/list1"/>
    <dgm:cxn modelId="{76434E1F-74EF-419A-8677-ED7154FECF0A}" type="presParOf" srcId="{BB867131-A9D0-4A89-89D1-696E95B9217D}" destId="{326E7391-8FCE-4338-8703-61AD5AB5BECF}" srcOrd="0" destOrd="0" presId="urn:microsoft.com/office/officeart/2005/8/layout/list1"/>
    <dgm:cxn modelId="{A2BCB7FF-586A-4AEF-849B-865CA9D6267D}" type="presParOf" srcId="{BB867131-A9D0-4A89-89D1-696E95B9217D}" destId="{BC635940-892C-4244-AEBD-34D777F5562C}" srcOrd="1" destOrd="0" presId="urn:microsoft.com/office/officeart/2005/8/layout/list1"/>
    <dgm:cxn modelId="{8FBBCFD2-4A49-48B5-A439-71AA844C7D8C}" type="presParOf" srcId="{2C4EF491-1DC9-4BBE-B146-AE9419A162B3}" destId="{9ABE08FD-6F34-4F05-A0A2-95ABA1128695}" srcOrd="9" destOrd="0" presId="urn:microsoft.com/office/officeart/2005/8/layout/list1"/>
    <dgm:cxn modelId="{4BB30942-9442-41C5-982A-396E4884D14B}" type="presParOf" srcId="{2C4EF491-1DC9-4BBE-B146-AE9419A162B3}" destId="{4B20E18D-E6DA-4B11-BA0F-BBE44764C0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070D3-E3FD-45B4-8FA4-7FC204E10383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54283E-D382-4262-8FB3-1C2504A34154}">
      <dgm:prSet phldrT="[Текст]" custT="1"/>
      <dgm:spPr/>
      <dgm:t>
        <a:bodyPr/>
        <a:lstStyle/>
        <a:p>
          <a:r>
            <a:rPr lang="ru-RU" sz="2400" b="1" cap="all" dirty="0" smtClean="0">
              <a:solidFill>
                <a:srgbClr val="EAB2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Слушатели освоили два раздела программы:</a:t>
          </a:r>
          <a:endParaRPr lang="ru-RU" sz="2400" dirty="0">
            <a:solidFill>
              <a:srgbClr val="EAB200"/>
            </a:solidFill>
          </a:endParaRPr>
        </a:p>
      </dgm:t>
    </dgm:pt>
    <dgm:pt modelId="{99D9024F-D835-4D6B-A4CA-E19CC32A387E}" type="parTrans" cxnId="{40577075-5C5F-4AF6-AAAB-ABEC8D7C5BDC}">
      <dgm:prSet/>
      <dgm:spPr/>
      <dgm:t>
        <a:bodyPr/>
        <a:lstStyle/>
        <a:p>
          <a:endParaRPr lang="ru-RU"/>
        </a:p>
      </dgm:t>
    </dgm:pt>
    <dgm:pt modelId="{DA7D077C-2F08-4CF8-A70B-9CEF148FE253}" type="sibTrans" cxnId="{40577075-5C5F-4AF6-AAAB-ABEC8D7C5BDC}">
      <dgm:prSet/>
      <dgm:spPr/>
      <dgm:t>
        <a:bodyPr/>
        <a:lstStyle/>
        <a:p>
          <a:endParaRPr lang="ru-RU"/>
        </a:p>
      </dgm:t>
    </dgm:pt>
    <dgm:pt modelId="{15E4B81D-4801-4F2D-9144-CAE4808D8F8C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1. Образование в интересах устойчивого развития </a:t>
          </a:r>
          <a:r>
            <a:rPr lang="ru-RU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– ведущий механизм успешности региональных социально-экономических перемен.</a:t>
          </a:r>
          <a:endParaRPr lang="ru-RU" sz="18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CE9F4-8846-464C-97BB-A7B1BF082CCC}" type="parTrans" cxnId="{48EE37CF-1A7B-4672-A180-0EE3636B3B9E}">
      <dgm:prSet/>
      <dgm:spPr/>
      <dgm:t>
        <a:bodyPr/>
        <a:lstStyle/>
        <a:p>
          <a:endParaRPr lang="ru-RU"/>
        </a:p>
      </dgm:t>
    </dgm:pt>
    <dgm:pt modelId="{F3ED4B7C-5287-482A-A9C9-C152D924A49E}" type="sibTrans" cxnId="{48EE37CF-1A7B-4672-A180-0EE3636B3B9E}">
      <dgm:prSet/>
      <dgm:spPr/>
      <dgm:t>
        <a:bodyPr/>
        <a:lstStyle/>
        <a:p>
          <a:endParaRPr lang="ru-RU"/>
        </a:p>
      </dgm:t>
    </dgm:pt>
    <dgm:pt modelId="{66301477-E42F-4166-8F7D-ECE3CEE1037E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2. Внедрение модели ОУР </a:t>
          </a:r>
          <a:r>
            <a:rPr lang="ru-RU" sz="1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в практику воспитательной работы учреждений образования.</a:t>
          </a:r>
          <a:endParaRPr lang="ru-RU" sz="1800" b="1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57901-C7EB-454D-8814-BE6CB1C6E606}" type="parTrans" cxnId="{181689E0-5D5F-4E33-8E0E-4DC7C1F07A3F}">
      <dgm:prSet/>
      <dgm:spPr/>
      <dgm:t>
        <a:bodyPr/>
        <a:lstStyle/>
        <a:p>
          <a:endParaRPr lang="ru-RU"/>
        </a:p>
      </dgm:t>
    </dgm:pt>
    <dgm:pt modelId="{92904147-C0FF-433D-8550-B9B1E3A7B336}" type="sibTrans" cxnId="{181689E0-5D5F-4E33-8E0E-4DC7C1F07A3F}">
      <dgm:prSet/>
      <dgm:spPr/>
      <dgm:t>
        <a:bodyPr/>
        <a:lstStyle/>
        <a:p>
          <a:endParaRPr lang="ru-RU"/>
        </a:p>
      </dgm:t>
    </dgm:pt>
    <dgm:pt modelId="{7E4E4A0C-5649-491D-BC27-25804DDF8F46}" type="pres">
      <dgm:prSet presAssocID="{417070D3-E3FD-45B4-8FA4-7FC204E103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3A7E09-038D-475D-8E97-4B89467EA8CC}" type="pres">
      <dgm:prSet presAssocID="{5B54283E-D382-4262-8FB3-1C2504A34154}" presName="hierRoot1" presStyleCnt="0"/>
      <dgm:spPr/>
    </dgm:pt>
    <dgm:pt modelId="{67B5A858-1B21-4A4B-AADB-DD516D81924A}" type="pres">
      <dgm:prSet presAssocID="{5B54283E-D382-4262-8FB3-1C2504A34154}" presName="composite" presStyleCnt="0"/>
      <dgm:spPr/>
    </dgm:pt>
    <dgm:pt modelId="{E01062CF-BA1C-4FC7-A014-36D186BDB74C}" type="pres">
      <dgm:prSet presAssocID="{5B54283E-D382-4262-8FB3-1C2504A34154}" presName="background" presStyleLbl="node0" presStyleIdx="0" presStyleCnt="1"/>
      <dgm:spPr/>
    </dgm:pt>
    <dgm:pt modelId="{B454729C-5DED-4DFA-B24F-8AFB78E2F9F0}" type="pres">
      <dgm:prSet presAssocID="{5B54283E-D382-4262-8FB3-1C2504A34154}" presName="text" presStyleLbl="fgAcc0" presStyleIdx="0" presStyleCnt="1" custScaleX="186328" custScaleY="71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99FD23-7ED3-4B43-B8A3-FF644B5FF0BE}" type="pres">
      <dgm:prSet presAssocID="{5B54283E-D382-4262-8FB3-1C2504A34154}" presName="hierChild2" presStyleCnt="0"/>
      <dgm:spPr/>
    </dgm:pt>
    <dgm:pt modelId="{B3C2584F-864D-4D85-830C-5B8172A266DC}" type="pres">
      <dgm:prSet presAssocID="{C88CE9F4-8846-464C-97BB-A7B1BF082CC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B3D678C-15E0-4066-B271-3B50AD5B3CFF}" type="pres">
      <dgm:prSet presAssocID="{15E4B81D-4801-4F2D-9144-CAE4808D8F8C}" presName="hierRoot2" presStyleCnt="0"/>
      <dgm:spPr/>
    </dgm:pt>
    <dgm:pt modelId="{823FC67E-FFFC-40D9-9246-BCED267CECE6}" type="pres">
      <dgm:prSet presAssocID="{15E4B81D-4801-4F2D-9144-CAE4808D8F8C}" presName="composite2" presStyleCnt="0"/>
      <dgm:spPr/>
    </dgm:pt>
    <dgm:pt modelId="{C4008C55-9697-4738-A0B6-B2481452AA83}" type="pres">
      <dgm:prSet presAssocID="{15E4B81D-4801-4F2D-9144-CAE4808D8F8C}" presName="background2" presStyleLbl="node2" presStyleIdx="0" presStyleCnt="2"/>
      <dgm:spPr/>
    </dgm:pt>
    <dgm:pt modelId="{3C28E889-D68E-4513-92E6-EFEF8E7DA191}" type="pres">
      <dgm:prSet presAssocID="{15E4B81D-4801-4F2D-9144-CAE4808D8F8C}" presName="text2" presStyleLbl="fgAcc2" presStyleIdx="0" presStyleCnt="2" custScaleX="133477" custLinFactNeighborX="-2266" custLinFactNeighborY="-17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C8E41B-DEEE-43E2-9749-F6884A88428A}" type="pres">
      <dgm:prSet presAssocID="{15E4B81D-4801-4F2D-9144-CAE4808D8F8C}" presName="hierChild3" presStyleCnt="0"/>
      <dgm:spPr/>
    </dgm:pt>
    <dgm:pt modelId="{47AA3178-BB70-4FAD-9FF8-FC99F91A9DCE}" type="pres">
      <dgm:prSet presAssocID="{C7C57901-C7EB-454D-8814-BE6CB1C6E60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87538F4-8321-4272-BFBB-FE65E9A7228A}" type="pres">
      <dgm:prSet presAssocID="{66301477-E42F-4166-8F7D-ECE3CEE1037E}" presName="hierRoot2" presStyleCnt="0"/>
      <dgm:spPr/>
    </dgm:pt>
    <dgm:pt modelId="{3071A72F-0BC5-4441-979A-6F4C537860B2}" type="pres">
      <dgm:prSet presAssocID="{66301477-E42F-4166-8F7D-ECE3CEE1037E}" presName="composite2" presStyleCnt="0"/>
      <dgm:spPr/>
    </dgm:pt>
    <dgm:pt modelId="{5B400AFC-57CC-4961-96A8-F30489792537}" type="pres">
      <dgm:prSet presAssocID="{66301477-E42F-4166-8F7D-ECE3CEE1037E}" presName="background2" presStyleLbl="node2" presStyleIdx="1" presStyleCnt="2"/>
      <dgm:spPr/>
    </dgm:pt>
    <dgm:pt modelId="{5E97097A-E449-438F-8433-D112349F0EAA}" type="pres">
      <dgm:prSet presAssocID="{66301477-E42F-4166-8F7D-ECE3CEE1037E}" presName="text2" presStyleLbl="fgAcc2" presStyleIdx="1" presStyleCnt="2" custScaleX="130979" custLinFactNeighborX="5448" custLinFactNeighborY="-23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80529-6815-46B4-A1F5-482D36C1073C}" type="pres">
      <dgm:prSet presAssocID="{66301477-E42F-4166-8F7D-ECE3CEE1037E}" presName="hierChild3" presStyleCnt="0"/>
      <dgm:spPr/>
    </dgm:pt>
  </dgm:ptLst>
  <dgm:cxnLst>
    <dgm:cxn modelId="{A1C1C3CC-5C66-4902-959C-4E20D2A20D0D}" type="presOf" srcId="{C88CE9F4-8846-464C-97BB-A7B1BF082CCC}" destId="{B3C2584F-864D-4D85-830C-5B8172A266DC}" srcOrd="0" destOrd="0" presId="urn:microsoft.com/office/officeart/2005/8/layout/hierarchy1"/>
    <dgm:cxn modelId="{000C2D4F-0253-468E-90F7-38C9E76BF09B}" type="presOf" srcId="{5B54283E-D382-4262-8FB3-1C2504A34154}" destId="{B454729C-5DED-4DFA-B24F-8AFB78E2F9F0}" srcOrd="0" destOrd="0" presId="urn:microsoft.com/office/officeart/2005/8/layout/hierarchy1"/>
    <dgm:cxn modelId="{027A7571-9B80-4347-AE54-8A796E9B94DF}" type="presOf" srcId="{15E4B81D-4801-4F2D-9144-CAE4808D8F8C}" destId="{3C28E889-D68E-4513-92E6-EFEF8E7DA191}" srcOrd="0" destOrd="0" presId="urn:microsoft.com/office/officeart/2005/8/layout/hierarchy1"/>
    <dgm:cxn modelId="{FFFF1DCF-6F1E-49C7-A434-06E2A5260C4C}" type="presOf" srcId="{417070D3-E3FD-45B4-8FA4-7FC204E10383}" destId="{7E4E4A0C-5649-491D-BC27-25804DDF8F46}" srcOrd="0" destOrd="0" presId="urn:microsoft.com/office/officeart/2005/8/layout/hierarchy1"/>
    <dgm:cxn modelId="{53948D24-8491-4F5E-8F70-89699FD63B94}" type="presOf" srcId="{C7C57901-C7EB-454D-8814-BE6CB1C6E606}" destId="{47AA3178-BB70-4FAD-9FF8-FC99F91A9DCE}" srcOrd="0" destOrd="0" presId="urn:microsoft.com/office/officeart/2005/8/layout/hierarchy1"/>
    <dgm:cxn modelId="{181689E0-5D5F-4E33-8E0E-4DC7C1F07A3F}" srcId="{5B54283E-D382-4262-8FB3-1C2504A34154}" destId="{66301477-E42F-4166-8F7D-ECE3CEE1037E}" srcOrd="1" destOrd="0" parTransId="{C7C57901-C7EB-454D-8814-BE6CB1C6E606}" sibTransId="{92904147-C0FF-433D-8550-B9B1E3A7B336}"/>
    <dgm:cxn modelId="{BE4DB5D3-221B-4A4D-9F59-7CE63AE75B26}" type="presOf" srcId="{66301477-E42F-4166-8F7D-ECE3CEE1037E}" destId="{5E97097A-E449-438F-8433-D112349F0EAA}" srcOrd="0" destOrd="0" presId="urn:microsoft.com/office/officeart/2005/8/layout/hierarchy1"/>
    <dgm:cxn modelId="{40577075-5C5F-4AF6-AAAB-ABEC8D7C5BDC}" srcId="{417070D3-E3FD-45B4-8FA4-7FC204E10383}" destId="{5B54283E-D382-4262-8FB3-1C2504A34154}" srcOrd="0" destOrd="0" parTransId="{99D9024F-D835-4D6B-A4CA-E19CC32A387E}" sibTransId="{DA7D077C-2F08-4CF8-A70B-9CEF148FE253}"/>
    <dgm:cxn modelId="{48EE37CF-1A7B-4672-A180-0EE3636B3B9E}" srcId="{5B54283E-D382-4262-8FB3-1C2504A34154}" destId="{15E4B81D-4801-4F2D-9144-CAE4808D8F8C}" srcOrd="0" destOrd="0" parTransId="{C88CE9F4-8846-464C-97BB-A7B1BF082CCC}" sibTransId="{F3ED4B7C-5287-482A-A9C9-C152D924A49E}"/>
    <dgm:cxn modelId="{FB2F4496-EF8D-44A5-8861-8384D40AA84E}" type="presParOf" srcId="{7E4E4A0C-5649-491D-BC27-25804DDF8F46}" destId="{5C3A7E09-038D-475D-8E97-4B89467EA8CC}" srcOrd="0" destOrd="0" presId="urn:microsoft.com/office/officeart/2005/8/layout/hierarchy1"/>
    <dgm:cxn modelId="{AF7DF815-7068-41CF-A1D8-62569E7EAD2F}" type="presParOf" srcId="{5C3A7E09-038D-475D-8E97-4B89467EA8CC}" destId="{67B5A858-1B21-4A4B-AADB-DD516D81924A}" srcOrd="0" destOrd="0" presId="urn:microsoft.com/office/officeart/2005/8/layout/hierarchy1"/>
    <dgm:cxn modelId="{9AC23356-C33B-4AE9-A3E4-11D11C934940}" type="presParOf" srcId="{67B5A858-1B21-4A4B-AADB-DD516D81924A}" destId="{E01062CF-BA1C-4FC7-A014-36D186BDB74C}" srcOrd="0" destOrd="0" presId="urn:microsoft.com/office/officeart/2005/8/layout/hierarchy1"/>
    <dgm:cxn modelId="{6D11FE94-D2DF-45D1-BE90-5CB49DA68564}" type="presParOf" srcId="{67B5A858-1B21-4A4B-AADB-DD516D81924A}" destId="{B454729C-5DED-4DFA-B24F-8AFB78E2F9F0}" srcOrd="1" destOrd="0" presId="urn:microsoft.com/office/officeart/2005/8/layout/hierarchy1"/>
    <dgm:cxn modelId="{8B92F58E-7058-4F7D-9EDD-A6C0B72BACBC}" type="presParOf" srcId="{5C3A7E09-038D-475D-8E97-4B89467EA8CC}" destId="{4B99FD23-7ED3-4B43-B8A3-FF644B5FF0BE}" srcOrd="1" destOrd="0" presId="urn:microsoft.com/office/officeart/2005/8/layout/hierarchy1"/>
    <dgm:cxn modelId="{6B236E5B-B997-418E-83BF-72266C81C1F6}" type="presParOf" srcId="{4B99FD23-7ED3-4B43-B8A3-FF644B5FF0BE}" destId="{B3C2584F-864D-4D85-830C-5B8172A266DC}" srcOrd="0" destOrd="0" presId="urn:microsoft.com/office/officeart/2005/8/layout/hierarchy1"/>
    <dgm:cxn modelId="{FFEAAB29-7C79-4317-AAA8-BEC34BF784B1}" type="presParOf" srcId="{4B99FD23-7ED3-4B43-B8A3-FF644B5FF0BE}" destId="{3B3D678C-15E0-4066-B271-3B50AD5B3CFF}" srcOrd="1" destOrd="0" presId="urn:microsoft.com/office/officeart/2005/8/layout/hierarchy1"/>
    <dgm:cxn modelId="{F08C41EA-0724-49FA-BADE-D154B5615BE4}" type="presParOf" srcId="{3B3D678C-15E0-4066-B271-3B50AD5B3CFF}" destId="{823FC67E-FFFC-40D9-9246-BCED267CECE6}" srcOrd="0" destOrd="0" presId="urn:microsoft.com/office/officeart/2005/8/layout/hierarchy1"/>
    <dgm:cxn modelId="{68DA4A66-6A34-4A30-BC17-4BAE94D9EA3E}" type="presParOf" srcId="{823FC67E-FFFC-40D9-9246-BCED267CECE6}" destId="{C4008C55-9697-4738-A0B6-B2481452AA83}" srcOrd="0" destOrd="0" presId="urn:microsoft.com/office/officeart/2005/8/layout/hierarchy1"/>
    <dgm:cxn modelId="{69A54219-DA69-4B11-9664-DAD352DF79E3}" type="presParOf" srcId="{823FC67E-FFFC-40D9-9246-BCED267CECE6}" destId="{3C28E889-D68E-4513-92E6-EFEF8E7DA191}" srcOrd="1" destOrd="0" presId="urn:microsoft.com/office/officeart/2005/8/layout/hierarchy1"/>
    <dgm:cxn modelId="{E3F53CB9-D2C0-419C-A72D-BB8947FC2E7C}" type="presParOf" srcId="{3B3D678C-15E0-4066-B271-3B50AD5B3CFF}" destId="{57C8E41B-DEEE-43E2-9749-F6884A88428A}" srcOrd="1" destOrd="0" presId="urn:microsoft.com/office/officeart/2005/8/layout/hierarchy1"/>
    <dgm:cxn modelId="{4579E3B0-28DC-4A3C-9A28-64F78ACD0E21}" type="presParOf" srcId="{4B99FD23-7ED3-4B43-B8A3-FF644B5FF0BE}" destId="{47AA3178-BB70-4FAD-9FF8-FC99F91A9DCE}" srcOrd="2" destOrd="0" presId="urn:microsoft.com/office/officeart/2005/8/layout/hierarchy1"/>
    <dgm:cxn modelId="{6A0923FA-795D-4DE1-AC65-2F26DF53F2E0}" type="presParOf" srcId="{4B99FD23-7ED3-4B43-B8A3-FF644B5FF0BE}" destId="{887538F4-8321-4272-BFBB-FE65E9A7228A}" srcOrd="3" destOrd="0" presId="urn:microsoft.com/office/officeart/2005/8/layout/hierarchy1"/>
    <dgm:cxn modelId="{7DCFA9D6-624B-4931-8978-7283A9215D05}" type="presParOf" srcId="{887538F4-8321-4272-BFBB-FE65E9A7228A}" destId="{3071A72F-0BC5-4441-979A-6F4C537860B2}" srcOrd="0" destOrd="0" presId="urn:microsoft.com/office/officeart/2005/8/layout/hierarchy1"/>
    <dgm:cxn modelId="{290B39A2-AD57-411A-9C85-E3C90382AE57}" type="presParOf" srcId="{3071A72F-0BC5-4441-979A-6F4C537860B2}" destId="{5B400AFC-57CC-4961-96A8-F30489792537}" srcOrd="0" destOrd="0" presId="urn:microsoft.com/office/officeart/2005/8/layout/hierarchy1"/>
    <dgm:cxn modelId="{77229744-B2A4-45E5-B046-9F0123A54BB3}" type="presParOf" srcId="{3071A72F-0BC5-4441-979A-6F4C537860B2}" destId="{5E97097A-E449-438F-8433-D112349F0EAA}" srcOrd="1" destOrd="0" presId="urn:microsoft.com/office/officeart/2005/8/layout/hierarchy1"/>
    <dgm:cxn modelId="{D312EF88-3E8E-4A28-B3BC-B0AC16A23DB1}" type="presParOf" srcId="{887538F4-8321-4272-BFBB-FE65E9A7228A}" destId="{A3580529-6815-46B4-A1F5-482D36C107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EEB4D-C9A8-4B15-80D7-EC2A2D3DE1B1}">
      <dsp:nvSpPr>
        <dsp:cNvPr id="0" name=""/>
        <dsp:cNvSpPr/>
      </dsp:nvSpPr>
      <dsp:spPr>
        <a:xfrm>
          <a:off x="0" y="682900"/>
          <a:ext cx="80648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6D8A0-3625-41D6-B0FB-E1C2B1D2D4E7}">
      <dsp:nvSpPr>
        <dsp:cNvPr id="0" name=""/>
        <dsp:cNvSpPr/>
      </dsp:nvSpPr>
      <dsp:spPr>
        <a:xfrm>
          <a:off x="58818" y="0"/>
          <a:ext cx="7729243" cy="1100388"/>
        </a:xfrm>
        <a:prstGeom prst="roundRect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1. развивать и совершенствовать управленческие, предметные, рефлексивные, социально-педагогические и психологические, информационно-коммуникативные профессиональные компетенции педагогов, в соответствии с требованиями нормативных правовых актов в сфере образования и специфики внедрения модели ОУР;</a:t>
          </a:r>
          <a:endParaRPr lang="ru-RU" sz="1600" kern="1200" dirty="0"/>
        </a:p>
      </dsp:txBody>
      <dsp:txXfrm>
        <a:off x="112535" y="53717"/>
        <a:ext cx="7621809" cy="992954"/>
      </dsp:txXfrm>
    </dsp:sp>
    <dsp:sp modelId="{F893A4C4-51D3-4C2F-B5BB-7FFA98874D8C}">
      <dsp:nvSpPr>
        <dsp:cNvPr id="0" name=""/>
        <dsp:cNvSpPr/>
      </dsp:nvSpPr>
      <dsp:spPr>
        <a:xfrm>
          <a:off x="0" y="2136656"/>
          <a:ext cx="80648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6AE0C-A2D3-40F7-ADDA-A278E29E3015}">
      <dsp:nvSpPr>
        <dsp:cNvPr id="0" name=""/>
        <dsp:cNvSpPr/>
      </dsp:nvSpPr>
      <dsp:spPr>
        <a:xfrm>
          <a:off x="179118" y="1231489"/>
          <a:ext cx="7660256" cy="994396"/>
        </a:xfrm>
        <a:prstGeom prst="roundRect">
          <a:avLst/>
        </a:prstGeom>
        <a:gradFill flip="none" rotWithShape="0">
          <a:gsLst>
            <a:gs pos="0">
              <a:schemeClr val="accent3">
                <a:hueOff val="-140419"/>
                <a:satOff val="-3796"/>
                <a:lumOff val="-7844"/>
                <a:tint val="66000"/>
                <a:satMod val="160000"/>
              </a:schemeClr>
            </a:gs>
            <a:gs pos="50000">
              <a:schemeClr val="accent3">
                <a:hueOff val="-140419"/>
                <a:satOff val="-3796"/>
                <a:lumOff val="-7844"/>
                <a:tint val="44500"/>
                <a:satMod val="160000"/>
              </a:schemeClr>
            </a:gs>
            <a:gs pos="100000">
              <a:schemeClr val="accent3">
                <a:hueOff val="-140419"/>
                <a:satOff val="-3796"/>
                <a:lumOff val="-7844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2. раскрыть содержательное наполнение воспитательной деятельности и ее специфику с позиции создания и сопровождения благоприятных условий внедрения модели ОУР;</a:t>
          </a:r>
          <a:endParaRPr lang="ru-RU" sz="1600" kern="1200" dirty="0"/>
        </a:p>
      </dsp:txBody>
      <dsp:txXfrm>
        <a:off x="227660" y="1280031"/>
        <a:ext cx="7563172" cy="897312"/>
      </dsp:txXfrm>
    </dsp:sp>
    <dsp:sp modelId="{4B20E18D-E6DA-4B11-BA0F-BBE44764C019}">
      <dsp:nvSpPr>
        <dsp:cNvPr id="0" name=""/>
        <dsp:cNvSpPr/>
      </dsp:nvSpPr>
      <dsp:spPr>
        <a:xfrm>
          <a:off x="0" y="3682331"/>
          <a:ext cx="80648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35940-892C-4244-AEBD-34D777F5562C}">
      <dsp:nvSpPr>
        <dsp:cNvPr id="0" name=""/>
        <dsp:cNvSpPr/>
      </dsp:nvSpPr>
      <dsp:spPr>
        <a:xfrm>
          <a:off x="84923" y="2390754"/>
          <a:ext cx="7670077" cy="1086314"/>
        </a:xfrm>
        <a:prstGeom prst="roundRect">
          <a:avLst/>
        </a:prstGeom>
        <a:gradFill flip="none" rotWithShape="0">
          <a:gsLst>
            <a:gs pos="0">
              <a:srgbClr val="73EDFD">
                <a:tint val="66000"/>
                <a:satMod val="160000"/>
              </a:srgbClr>
            </a:gs>
            <a:gs pos="50000">
              <a:srgbClr val="73EDFD">
                <a:tint val="44500"/>
                <a:satMod val="160000"/>
              </a:srgbClr>
            </a:gs>
            <a:gs pos="100000">
              <a:srgbClr val="73EDFD">
                <a:tint val="23500"/>
                <a:satMod val="160000"/>
              </a:srgb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3. обеспечить научно-методическое и информационно-практическое обновление содержания, методов и технологий воспитательной работы педагогов через различные формы взаимодействия и обмен практическим опытом по внедрению моделей ОУР.</a:t>
          </a:r>
          <a:endParaRPr lang="ru-RU" sz="1600" kern="1200" dirty="0"/>
        </a:p>
      </dsp:txBody>
      <dsp:txXfrm>
        <a:off x="137952" y="2443783"/>
        <a:ext cx="7564019" cy="98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A3178-BB70-4FAD-9FF8-FC99F91A9DCE}">
      <dsp:nvSpPr>
        <dsp:cNvPr id="0" name=""/>
        <dsp:cNvSpPr/>
      </dsp:nvSpPr>
      <dsp:spPr>
        <a:xfrm>
          <a:off x="3691139" y="1288150"/>
          <a:ext cx="2005055" cy="3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16"/>
              </a:lnTo>
              <a:lnTo>
                <a:pt x="2005055" y="133416"/>
              </a:lnTo>
              <a:lnTo>
                <a:pt x="2005055" y="37192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2584F-864D-4D85-830C-5B8172A266DC}">
      <dsp:nvSpPr>
        <dsp:cNvPr id="0" name=""/>
        <dsp:cNvSpPr/>
      </dsp:nvSpPr>
      <dsp:spPr>
        <a:xfrm>
          <a:off x="1660650" y="1288150"/>
          <a:ext cx="2030489" cy="455334"/>
        </a:xfrm>
        <a:custGeom>
          <a:avLst/>
          <a:gdLst/>
          <a:ahLst/>
          <a:cxnLst/>
          <a:rect l="0" t="0" r="0" b="0"/>
          <a:pathLst>
            <a:path>
              <a:moveTo>
                <a:pt x="2030489" y="0"/>
              </a:moveTo>
              <a:lnTo>
                <a:pt x="2030489" y="216827"/>
              </a:lnTo>
              <a:lnTo>
                <a:pt x="0" y="216827"/>
              </a:lnTo>
              <a:lnTo>
                <a:pt x="0" y="45533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062CF-BA1C-4FC7-A014-36D186BDB74C}">
      <dsp:nvSpPr>
        <dsp:cNvPr id="0" name=""/>
        <dsp:cNvSpPr/>
      </dsp:nvSpPr>
      <dsp:spPr>
        <a:xfrm>
          <a:off x="1292551" y="120449"/>
          <a:ext cx="4797175" cy="116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54729C-5DED-4DFA-B24F-8AFB78E2F9F0}">
      <dsp:nvSpPr>
        <dsp:cNvPr id="0" name=""/>
        <dsp:cNvSpPr/>
      </dsp:nvSpPr>
      <dsp:spPr>
        <a:xfrm>
          <a:off x="1578616" y="392211"/>
          <a:ext cx="4797175" cy="1167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dirty="0" smtClean="0">
              <a:solidFill>
                <a:srgbClr val="EAB2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Слушатели освоили два раздела программы:</a:t>
          </a:r>
          <a:endParaRPr lang="ru-RU" sz="2400" kern="1200" dirty="0">
            <a:solidFill>
              <a:srgbClr val="EAB200"/>
            </a:solidFill>
          </a:endParaRPr>
        </a:p>
      </dsp:txBody>
      <dsp:txXfrm>
        <a:off x="1612817" y="426412"/>
        <a:ext cx="4728773" cy="1099298"/>
      </dsp:txXfrm>
    </dsp:sp>
    <dsp:sp modelId="{C4008C55-9697-4738-A0B6-B2481452AA83}">
      <dsp:nvSpPr>
        <dsp:cNvPr id="0" name=""/>
        <dsp:cNvSpPr/>
      </dsp:nvSpPr>
      <dsp:spPr>
        <a:xfrm>
          <a:off x="-57590" y="1743484"/>
          <a:ext cx="3436480" cy="1634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8E889-D68E-4513-92E6-EFEF8E7DA191}">
      <dsp:nvSpPr>
        <dsp:cNvPr id="0" name=""/>
        <dsp:cNvSpPr/>
      </dsp:nvSpPr>
      <dsp:spPr>
        <a:xfrm>
          <a:off x="228474" y="2015246"/>
          <a:ext cx="3436480" cy="1634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1. Образование в интересах устойчивого развития </a:t>
          </a:r>
          <a:r>
            <a:rPr lang="ru-RU" sz="1800" b="1" kern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– ведущий механизм успешности региональных социально-экономических перемен.</a:t>
          </a:r>
          <a:endParaRPr lang="ru-RU" sz="1800" kern="12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357" y="2063129"/>
        <a:ext cx="3340714" cy="1539096"/>
      </dsp:txXfrm>
    </dsp:sp>
    <dsp:sp modelId="{5B400AFC-57CC-4961-96A8-F30489792537}">
      <dsp:nvSpPr>
        <dsp:cNvPr id="0" name=""/>
        <dsp:cNvSpPr/>
      </dsp:nvSpPr>
      <dsp:spPr>
        <a:xfrm>
          <a:off x="4010111" y="1660073"/>
          <a:ext cx="3372167" cy="1634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97097A-E449-438F-8433-D112349F0EAA}">
      <dsp:nvSpPr>
        <dsp:cNvPr id="0" name=""/>
        <dsp:cNvSpPr/>
      </dsp:nvSpPr>
      <dsp:spPr>
        <a:xfrm>
          <a:off x="4296176" y="1931835"/>
          <a:ext cx="3372167" cy="1634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2. Внедрение модели ОУР </a:t>
          </a:r>
          <a:r>
            <a:rPr lang="ru-RU" sz="1800" b="1" kern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в практику воспитательной работы учреждений образования.</a:t>
          </a:r>
          <a:endParaRPr lang="ru-RU" sz="1800" b="1" kern="12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4059" y="1979718"/>
        <a:ext cx="3276401" cy="153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0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0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48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8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3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8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4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0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6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1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7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5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9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49" y="5589240"/>
            <a:ext cx="7510506" cy="1268760"/>
          </a:xfrm>
        </p:spPr>
        <p:txBody>
          <a:bodyPr>
            <a:noAutofit/>
          </a:bodyPr>
          <a:lstStyle/>
          <a:p>
            <a:pPr algn="l"/>
            <a:r>
              <a:rPr lang="ru-RU" b="1" cap="all" dirty="0" err="1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Дворецкая</a:t>
            </a:r>
            <a:r>
              <a:rPr lang="ru-RU" b="1" cap="all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Жанна </a:t>
            </a:r>
            <a:r>
              <a:rPr lang="ru-RU" b="1" cap="all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Геннадьевна, </a:t>
            </a:r>
            <a:endParaRPr lang="ru-RU" b="1" cap="all" dirty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Методист </a:t>
            </a:r>
            <a:r>
              <a:rPr lang="ru-RU" b="1" dirty="0" smtClean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правления </a:t>
            </a:r>
            <a:r>
              <a:rPr lang="ru-RU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воспитательной, идеологической, социально-педагогической и психологической работы</a:t>
            </a:r>
            <a:endParaRPr lang="ru-RU" b="1" dirty="0">
              <a:solidFill>
                <a:srgbClr val="0070C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Витебского областного института развития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5262593"/>
            <a:ext cx="1595408" cy="1595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36178" y="764704"/>
            <a:ext cx="8579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 КВАЛИФИКАЦИИ ПЕДАГОГОВ ВИТЕБСКОЙ ОБЛАСТИ </a:t>
            </a:r>
            <a:endParaRPr lang="ru-RU" sz="2400" b="1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УЧРЕЖДЕНИЯХ ОБРАЗОВАНИЯ </a:t>
            </a:r>
            <a:endParaRPr lang="ru-RU" sz="2400" b="1" dirty="0" smtClean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СИСТЕМЫ </a:t>
            </a:r>
            <a:r>
              <a:rPr lang="ru-RU" sz="2400" b="1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РАБОТЫ ДЛЯ УСТОЙЧИВОГО РАЗВИТИЯ </a:t>
            </a:r>
            <a:br>
              <a:rPr lang="ru-RU" sz="2400" b="1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128792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Необходимость повышения квалификации по реализации ОУР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00" y="2420888"/>
            <a:ext cx="756084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В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озрастающ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ий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интерес учреждений образования к вопросам в области устойчивого развития.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З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атруднения педагогов при организации с детьми мероприятий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интересах устойчивого развития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5262593"/>
            <a:ext cx="1595408" cy="15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09" y="188640"/>
            <a:ext cx="7204187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год. Программа ПК заместителей директоров по ВР, воспитателей учреждений образования, педагогов-организаторов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87" y="5445224"/>
            <a:ext cx="1412776" cy="1412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340768"/>
            <a:ext cx="7015756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Цель </a:t>
            </a:r>
            <a:r>
              <a:rPr lang="ru-RU" b="1" cap="all" dirty="0" smtClean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ПК </a:t>
            </a:r>
            <a:r>
              <a:rPr lang="ru-RU" b="1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подготовка педагогов к работе по внедрению моделей ОУР в воспитательную работу учреждения образования в контексте региональных стратегий устойчивого развития.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достижения поставленной цели были сформулированы следующие </a:t>
            </a:r>
            <a: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 ПК: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3199962"/>
              </p:ext>
            </p:extLst>
          </p:nvPr>
        </p:nvGraphicFramePr>
        <p:xfrm>
          <a:off x="-98686" y="3349638"/>
          <a:ext cx="8064896" cy="442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0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56344" cy="18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приоритеты в воспитательной работе учреждений образования для достижения целей устойчивого развития, </a:t>
            </a:r>
            <a:br>
              <a:rPr lang="ru-RU" sz="24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07.10.2019 по 11.10.2019 в Витебском областном институте развития образования.</a:t>
            </a:r>
            <a:br>
              <a:rPr lang="ru-RU" sz="24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70C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5262593"/>
            <a:ext cx="1595408" cy="159540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240663"/>
              </p:ext>
            </p:extLst>
          </p:nvPr>
        </p:nvGraphicFramePr>
        <p:xfrm>
          <a:off x="0" y="2348880"/>
          <a:ext cx="76683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05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дворецкая\все\дворецкая\ddddddddddddddddddddddddddddddddddddd\дворецкая\в компьютере\ур\2020\конференции 19 марта\фото\20191007_131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60" y="3453913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64" y="1571515"/>
            <a:ext cx="5919406" cy="41606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2000" b="1" cap="all" dirty="0" err="1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командообразования</a:t>
            </a:r>
            <a:r>
              <a:rPr lang="ru-RU" sz="2000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cap="all" dirty="0">
              <a:solidFill>
                <a:srgbClr val="EAB2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дворецкая\все\дворецкая\ddddddddddddddddddddddddddddddddddddd\дворецкая\в компьютере\ур\2020\конференции 19 марта\фото\20191007_123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" y="2490280"/>
            <a:ext cx="3693345" cy="207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ворецкая\все\дворецкая\ddddddddddddddddddddddddddddddddddddd\дворецкая\в компьютере\ур\2020\конференции 19 марта\фото\20191007_1237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787"/>
            <a:ext cx="3850295" cy="21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ворецкая\все\дворецкая\ddddddddddddddddddddddddddddddddddddd\дворецкая\в компьютере\ур\2020\конференции 19 марта\фото\20191007_1255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00" y="2146549"/>
            <a:ext cx="2382063" cy="42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6" y="5262593"/>
            <a:ext cx="1595408" cy="1595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5738" y="129686"/>
            <a:ext cx="7129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Выявление целевых установок для перспективной организации взаимодействия в региональной системе образования для устойчивого развития. </a:t>
            </a:r>
            <a:br>
              <a:rPr lang="ru-RU" sz="2000" b="1" cap="all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b="1" dirty="0">
              <a:solidFill>
                <a:srgbClr val="EAB2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9718" y="2021777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Коммуникативные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40103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091"/>
            <a:ext cx="763284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инновационной деятельности – условие организации в учреждении практики образования для устойчивого развития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" y="2849696"/>
            <a:ext cx="4343399" cy="244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дворецкая\все\дворецкая\ddddddddddddddddddddddddddddddddddddd\дворецкая\в компьютере\ур\2020\конференции 19 марта\фото\20191009_131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73" y="2848862"/>
            <a:ext cx="4424934" cy="24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ворецкая\все\дворецкая\ddddddddddddddddddddddddddddddddddddd\дворецкая\в компьютере\ур\2020\конференции 19 марта\фото\20191008_0945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" y="4390847"/>
            <a:ext cx="4386052" cy="24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ворецкая\все\дворецкая\ddddddddddddddddddddddddddddddddddddd\дворецкая\в компьютере\ур\2020\конференции 19 марта\фото\20191009_1313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44" y="4390847"/>
            <a:ext cx="4499992" cy="25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27129"/>
            <a:ext cx="1030872" cy="10308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2493" y="1736795"/>
            <a:ext cx="741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опыт средней школы №16 г. Орши. </a:t>
            </a:r>
          </a:p>
          <a:p>
            <a:pPr algn="ctr"/>
            <a:r>
              <a:rPr lang="ru-RU" b="1" cap="all" dirty="0" err="1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Браславская</a:t>
            </a:r>
            <a: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гимназия, СШ №1 им. Героя Советского Союза П. А. </a:t>
            </a:r>
            <a:r>
              <a:rPr lang="ru-RU" b="1" cap="all" dirty="0" err="1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Акуционка</a:t>
            </a:r>
            <a: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г. </a:t>
            </a:r>
            <a:r>
              <a:rPr lang="ru-RU" b="1" cap="all" dirty="0" err="1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п.Шумилино</a:t>
            </a:r>
            <a: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569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ворецкая\все\дворецкая\ddddddddddddddddddddddddddddddddddddd\дворецкая\в компьютере\ур\2020\конференции 19 марта\фото\20191010_122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90" y="4617450"/>
            <a:ext cx="3983200" cy="22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8878"/>
            <a:ext cx="7164288" cy="1320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b="1" kern="1200" cap="all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Планирование воспитательной работы в учреждении образования с учётом стратегических приоритетов целей устойчивого развития</a:t>
            </a:r>
          </a:p>
        </p:txBody>
      </p:sp>
      <p:pic>
        <p:nvPicPr>
          <p:cNvPr id="2050" name="Picture 2" descr="D:\дворецкая\все\дворецкая\ddddddddddddddddddddddddddddddddddddd\дворецкая\в компьютере\ур\2020\конференции 19 марта\фото\20191010_122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6587"/>
            <a:ext cx="4020291" cy="22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ворецкая\все\дворецкая\ddddddddddddddddddddddddddddddddddddd\дворецкая\в компьютере\ур\2020\конференции 19 марта\фото\20191010_1225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48148"/>
            <a:ext cx="4111889" cy="23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510" y="5661247"/>
            <a:ext cx="1196753" cy="11967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535428"/>
            <a:ext cx="7934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 «Зелёные школы» с разъяснением перспектив для учреждений образования и обучением технологии реализации проектов с экологическим содержанием)</a:t>
            </a:r>
            <a:br>
              <a:rPr lang="ru-RU" b="1" cap="all" dirty="0">
                <a:solidFill>
                  <a:srgbClr val="EAB2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b="1" cap="all" dirty="0">
              <a:solidFill>
                <a:srgbClr val="EAB2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37306"/>
            <a:ext cx="7416824" cy="1820694"/>
          </a:xfrm>
          <a:gradFill flip="none" rotWithShape="1">
            <a:gsLst>
              <a:gs pos="78000">
                <a:srgbClr val="FFC000">
                  <a:tint val="66000"/>
                  <a:satMod val="160000"/>
                </a:srgbClr>
              </a:gs>
              <a:gs pos="70000">
                <a:srgbClr val="FFC000">
                  <a:tint val="44500"/>
                  <a:satMod val="160000"/>
                </a:srgbClr>
              </a:gs>
              <a:gs pos="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подведении итогов обучения по данной </a:t>
            </a:r>
            <a:r>
              <a:rPr lang="ru-RU" sz="1600" b="1" dirty="0" smtClean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программе, обучающиеся </a:t>
            </a:r>
            <a:r>
              <a:rPr lang="ru-RU" sz="16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отметили, что готовы к научно обоснованному и методически грамотному использованию в педагогической практике продуктивных методик, а также -  к анализу, прогнозированию, конструированию и осуществлению образовательного процесса в учреждении образования, направленному на локализацию ЦУР. </a:t>
            </a:r>
            <a:br>
              <a:rPr lang="ru-RU" sz="1600" b="1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0070C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дворецкая\все\дворецкая\ddddddddddddddddddddddddddddddddddddd\дворецкая\в компьютере\ур\2020\конференции 19 марта\фото\20191011_11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523"/>
            <a:ext cx="2425634" cy="43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ворецкая\все\дворецкая\ddddddddddddddddddddddddddddddddddddd\дворецкая\в компьютере\ур\2020\конференции 19 марта\фото\20191011_11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4641" y="1971422"/>
            <a:ext cx="3516594" cy="19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ворецкая\все\дворецкая\ddddddddddddddddddddddddddddddddddddd\дворецкая\в компьютере\ур\2020\конференции 19 марта\фото\20191011_110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7916" y="1668533"/>
            <a:ext cx="3904292" cy="21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94" y="5517231"/>
            <a:ext cx="1340769" cy="13407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889" y="206468"/>
            <a:ext cx="471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rgbClr val="0070C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Подведение итогов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28235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738</TotalTime>
  <Words>397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Презентация PowerPoint</vt:lpstr>
      <vt:lpstr>Необходимость повышения квалификации по реализации ОУР</vt:lpstr>
      <vt:lpstr>2019 год. Программа ПК заместителей директоров по ВР, воспитателей учреждений образования, педагогов-организаторов</vt:lpstr>
      <vt:lpstr>Стратегические приоритеты в воспитательной работе учреждений образования для достижения целей устойчивого развития,  с 07.10.2019 по 11.10.2019 в Витебском областном институте развития образования. </vt:lpstr>
      <vt:lpstr>Технологии командообразования.  </vt:lpstr>
      <vt:lpstr>Формирование системы инновационной деятельности – условие организации в учреждении практики образования для устойчивого развития</vt:lpstr>
      <vt:lpstr>Планирование воспитательной работы в учреждении образования с учётом стратегических приоритетов целей устойчивого развития</vt:lpstr>
      <vt:lpstr>При подведении итогов обучения по данной программе, обучающиеся отметили, что готовы к научно обоснованному и методически грамотному использованию в педагогической практике продуктивных методик, а также -  к анализу, прогнозированию, конструированию и осуществлению образовательного процесса в учреждении образования, направленному на локализацию ЦУР.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СЕМИНАР ”Взаимодействие заинтересованных структур в период подготовки и проведения летней оздоровительной кампании“ для методистов отделов по образованию и руководителей загородных оздоровительных лагерей</dc:title>
  <dc:creator>Пользователь</dc:creator>
  <cp:lastModifiedBy>Жанна</cp:lastModifiedBy>
  <cp:revision>68</cp:revision>
  <dcterms:created xsi:type="dcterms:W3CDTF">2019-04-15T11:39:09Z</dcterms:created>
  <dcterms:modified xsi:type="dcterms:W3CDTF">2020-03-15T06:56:00Z</dcterms:modified>
</cp:coreProperties>
</file>