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8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0AD05-EA95-47FF-9A47-D72C9D5F4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3B74970-DF3B-4A19-B9C1-372A08333F6C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/>
            <a:t>УЧЕБНО-МЕТОДИЧЕСКАЯ ЛАБОРАТОРИЯ ЭКОЛОГИЧЕСКОГО ОБРАЗОВАНИЯ</a:t>
          </a:r>
          <a:endParaRPr lang="ru-RU" b="1" dirty="0"/>
        </a:p>
      </dgm:t>
    </dgm:pt>
    <dgm:pt modelId="{DA4ED43C-7C19-4462-8D6E-B4179666BD42}" type="parTrans" cxnId="{3E2D2C7C-8D49-4DBC-A138-528F49E37711}">
      <dgm:prSet/>
      <dgm:spPr/>
      <dgm:t>
        <a:bodyPr/>
        <a:lstStyle/>
        <a:p>
          <a:endParaRPr lang="ru-RU"/>
        </a:p>
      </dgm:t>
    </dgm:pt>
    <dgm:pt modelId="{0EE58408-D489-4E1C-8909-B3E8FDE522B1}" type="sibTrans" cxnId="{3E2D2C7C-8D49-4DBC-A138-528F49E37711}">
      <dgm:prSet/>
      <dgm:spPr/>
      <dgm:t>
        <a:bodyPr/>
        <a:lstStyle/>
        <a:p>
          <a:endParaRPr lang="ru-RU"/>
        </a:p>
      </dgm:t>
    </dgm:pt>
    <dgm:pt modelId="{8E467C6A-0C8F-47D2-9EC6-88FADA86CD6B}">
      <dgm:prSet phldrT="[Текст]"/>
      <dgm:spPr/>
      <dgm:t>
        <a:bodyPr/>
        <a:lstStyle/>
        <a:p>
          <a:pPr algn="l"/>
          <a:r>
            <a:rPr lang="ru-RU" b="1" dirty="0" smtClean="0"/>
            <a:t>ФАКУЛЬТЕТ МОНИТОРИНГА ОКРУЖАЮЩЕЙ СРЕДЫ</a:t>
          </a:r>
          <a:endParaRPr lang="ru-RU" b="1" dirty="0"/>
        </a:p>
      </dgm:t>
    </dgm:pt>
    <dgm:pt modelId="{2A730799-FB77-43DC-89DF-5991EC18FEEF}" type="parTrans" cxnId="{E2969D22-87F2-442B-9BEF-E85B15FB2397}">
      <dgm:prSet/>
      <dgm:spPr/>
      <dgm:t>
        <a:bodyPr/>
        <a:lstStyle/>
        <a:p>
          <a:endParaRPr lang="ru-RU"/>
        </a:p>
      </dgm:t>
    </dgm:pt>
    <dgm:pt modelId="{178D0AEA-FA7B-40F3-8BA4-74079F60FDE1}" type="sibTrans" cxnId="{E2969D22-87F2-442B-9BEF-E85B15FB2397}">
      <dgm:prSet/>
      <dgm:spPr/>
      <dgm:t>
        <a:bodyPr/>
        <a:lstStyle/>
        <a:p>
          <a:endParaRPr lang="ru-RU"/>
        </a:p>
      </dgm:t>
    </dgm:pt>
    <dgm:pt modelId="{A371CD3E-8EA4-4915-8A2D-A83280A9A224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pPr algn="r"/>
          <a:r>
            <a:rPr lang="ru-RU" sz="1100" b="1" i="0" dirty="0" smtClean="0"/>
            <a:t>ФАКУЛЬТЕТ ЭКОЛОГИЧЕСКОЙ МЕДИЦИНЫ</a:t>
          </a:r>
          <a:endParaRPr lang="ru-RU" sz="1100" b="1" i="0" dirty="0"/>
        </a:p>
      </dgm:t>
    </dgm:pt>
    <dgm:pt modelId="{5140D00C-7855-44F2-9CD1-9FD1011DA6DE}" type="parTrans" cxnId="{372B35E6-67F8-45CC-A268-9AC5DBF3A3DB}">
      <dgm:prSet/>
      <dgm:spPr/>
      <dgm:t>
        <a:bodyPr/>
        <a:lstStyle/>
        <a:p>
          <a:endParaRPr lang="ru-RU"/>
        </a:p>
      </dgm:t>
    </dgm:pt>
    <dgm:pt modelId="{B11534BB-C310-4ADF-BABB-F5DF12805241}" type="sibTrans" cxnId="{372B35E6-67F8-45CC-A268-9AC5DBF3A3DB}">
      <dgm:prSet/>
      <dgm:spPr/>
      <dgm:t>
        <a:bodyPr/>
        <a:lstStyle/>
        <a:p>
          <a:endParaRPr lang="ru-RU"/>
        </a:p>
      </dgm:t>
    </dgm:pt>
    <dgm:pt modelId="{8CD0B42F-4817-4C3C-9DC0-3D214E0879DE}" type="pres">
      <dgm:prSet presAssocID="{22F0AD05-EA95-47FF-9A47-D72C9D5F4151}" presName="compositeShape" presStyleCnt="0">
        <dgm:presLayoutVars>
          <dgm:chMax val="7"/>
          <dgm:dir/>
          <dgm:resizeHandles val="exact"/>
        </dgm:presLayoutVars>
      </dgm:prSet>
      <dgm:spPr/>
    </dgm:pt>
    <dgm:pt modelId="{E1593E92-2CEA-4F54-8622-5770541350EA}" type="pres">
      <dgm:prSet presAssocID="{F3B74970-DF3B-4A19-B9C1-372A08333F6C}" presName="circ1" presStyleLbl="vennNode1" presStyleIdx="0" presStyleCnt="3"/>
      <dgm:spPr/>
      <dgm:t>
        <a:bodyPr/>
        <a:lstStyle/>
        <a:p>
          <a:endParaRPr lang="ru-RU"/>
        </a:p>
      </dgm:t>
    </dgm:pt>
    <dgm:pt modelId="{46CAB4E7-92F6-4A6D-A6D4-6AFA9513F999}" type="pres">
      <dgm:prSet presAssocID="{F3B74970-DF3B-4A19-B9C1-372A08333F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4795-23B7-4817-BCDD-8F041B89FF61}" type="pres">
      <dgm:prSet presAssocID="{8E467C6A-0C8F-47D2-9EC6-88FADA86CD6B}" presName="circ2" presStyleLbl="vennNode1" presStyleIdx="1" presStyleCnt="3"/>
      <dgm:spPr/>
      <dgm:t>
        <a:bodyPr/>
        <a:lstStyle/>
        <a:p>
          <a:endParaRPr lang="ru-RU"/>
        </a:p>
      </dgm:t>
    </dgm:pt>
    <dgm:pt modelId="{A9F8D54C-A6B6-4CBB-AC90-0CFD0D8B8613}" type="pres">
      <dgm:prSet presAssocID="{8E467C6A-0C8F-47D2-9EC6-88FADA86CD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AABD3-4BD4-41EE-BCE7-760491E519AF}" type="pres">
      <dgm:prSet presAssocID="{A371CD3E-8EA4-4915-8A2D-A83280A9A224}" presName="circ3" presStyleLbl="vennNode1" presStyleIdx="2" presStyleCnt="3"/>
      <dgm:spPr/>
      <dgm:t>
        <a:bodyPr/>
        <a:lstStyle/>
        <a:p>
          <a:endParaRPr lang="ru-RU"/>
        </a:p>
      </dgm:t>
    </dgm:pt>
    <dgm:pt modelId="{034FF854-C269-476F-A074-B3C1EAA5CC9B}" type="pres">
      <dgm:prSet presAssocID="{A371CD3E-8EA4-4915-8A2D-A83280A9A2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319C0-48D6-4C6E-BE75-476B482289F2}" type="presOf" srcId="{22F0AD05-EA95-47FF-9A47-D72C9D5F4151}" destId="{8CD0B42F-4817-4C3C-9DC0-3D214E0879DE}" srcOrd="0" destOrd="0" presId="urn:microsoft.com/office/officeart/2005/8/layout/venn1"/>
    <dgm:cxn modelId="{3E2D2C7C-8D49-4DBC-A138-528F49E37711}" srcId="{22F0AD05-EA95-47FF-9A47-D72C9D5F4151}" destId="{F3B74970-DF3B-4A19-B9C1-372A08333F6C}" srcOrd="0" destOrd="0" parTransId="{DA4ED43C-7C19-4462-8D6E-B4179666BD42}" sibTransId="{0EE58408-D489-4E1C-8909-B3E8FDE522B1}"/>
    <dgm:cxn modelId="{E2969D22-87F2-442B-9BEF-E85B15FB2397}" srcId="{22F0AD05-EA95-47FF-9A47-D72C9D5F4151}" destId="{8E467C6A-0C8F-47D2-9EC6-88FADA86CD6B}" srcOrd="1" destOrd="0" parTransId="{2A730799-FB77-43DC-89DF-5991EC18FEEF}" sibTransId="{178D0AEA-FA7B-40F3-8BA4-74079F60FDE1}"/>
    <dgm:cxn modelId="{04860B56-1DAD-46CA-A8A7-DFCE7C1C13FE}" type="presOf" srcId="{F3B74970-DF3B-4A19-B9C1-372A08333F6C}" destId="{E1593E92-2CEA-4F54-8622-5770541350EA}" srcOrd="0" destOrd="0" presId="urn:microsoft.com/office/officeart/2005/8/layout/venn1"/>
    <dgm:cxn modelId="{5B0A1F86-E832-4690-9CA6-2E5D999C1BE0}" type="presOf" srcId="{F3B74970-DF3B-4A19-B9C1-372A08333F6C}" destId="{46CAB4E7-92F6-4A6D-A6D4-6AFA9513F999}" srcOrd="1" destOrd="0" presId="urn:microsoft.com/office/officeart/2005/8/layout/venn1"/>
    <dgm:cxn modelId="{44D32421-B905-4E08-9315-68EA0E2CFAF9}" type="presOf" srcId="{8E467C6A-0C8F-47D2-9EC6-88FADA86CD6B}" destId="{AE194795-23B7-4817-BCDD-8F041B89FF61}" srcOrd="0" destOrd="0" presId="urn:microsoft.com/office/officeart/2005/8/layout/venn1"/>
    <dgm:cxn modelId="{B29C014E-3C13-4D59-8350-B559D63AA600}" type="presOf" srcId="{8E467C6A-0C8F-47D2-9EC6-88FADA86CD6B}" destId="{A9F8D54C-A6B6-4CBB-AC90-0CFD0D8B8613}" srcOrd="1" destOrd="0" presId="urn:microsoft.com/office/officeart/2005/8/layout/venn1"/>
    <dgm:cxn modelId="{372B35E6-67F8-45CC-A268-9AC5DBF3A3DB}" srcId="{22F0AD05-EA95-47FF-9A47-D72C9D5F4151}" destId="{A371CD3E-8EA4-4915-8A2D-A83280A9A224}" srcOrd="2" destOrd="0" parTransId="{5140D00C-7855-44F2-9CD1-9FD1011DA6DE}" sibTransId="{B11534BB-C310-4ADF-BABB-F5DF12805241}"/>
    <dgm:cxn modelId="{C538B913-23FB-4CBC-88E5-9B73ADCB0411}" type="presOf" srcId="{A371CD3E-8EA4-4915-8A2D-A83280A9A224}" destId="{034FF854-C269-476F-A074-B3C1EAA5CC9B}" srcOrd="1" destOrd="0" presId="urn:microsoft.com/office/officeart/2005/8/layout/venn1"/>
    <dgm:cxn modelId="{534656D0-EE31-49F8-AA86-5721C35D92E4}" type="presOf" srcId="{A371CD3E-8EA4-4915-8A2D-A83280A9A224}" destId="{ED7AABD3-4BD4-41EE-BCE7-760491E519AF}" srcOrd="0" destOrd="0" presId="urn:microsoft.com/office/officeart/2005/8/layout/venn1"/>
    <dgm:cxn modelId="{DACAA999-403D-46DA-955A-CD2E17710A31}" type="presParOf" srcId="{8CD0B42F-4817-4C3C-9DC0-3D214E0879DE}" destId="{E1593E92-2CEA-4F54-8622-5770541350EA}" srcOrd="0" destOrd="0" presId="urn:microsoft.com/office/officeart/2005/8/layout/venn1"/>
    <dgm:cxn modelId="{274D4A50-1B8F-412D-8223-4DB089A38C1A}" type="presParOf" srcId="{8CD0B42F-4817-4C3C-9DC0-3D214E0879DE}" destId="{46CAB4E7-92F6-4A6D-A6D4-6AFA9513F999}" srcOrd="1" destOrd="0" presId="urn:microsoft.com/office/officeart/2005/8/layout/venn1"/>
    <dgm:cxn modelId="{B73AB950-5A5E-41BF-8484-9CA85D45BE90}" type="presParOf" srcId="{8CD0B42F-4817-4C3C-9DC0-3D214E0879DE}" destId="{AE194795-23B7-4817-BCDD-8F041B89FF61}" srcOrd="2" destOrd="0" presId="urn:microsoft.com/office/officeart/2005/8/layout/venn1"/>
    <dgm:cxn modelId="{AC82CD7C-7B04-4CD9-B50D-FDFF250270D5}" type="presParOf" srcId="{8CD0B42F-4817-4C3C-9DC0-3D214E0879DE}" destId="{A9F8D54C-A6B6-4CBB-AC90-0CFD0D8B8613}" srcOrd="3" destOrd="0" presId="urn:microsoft.com/office/officeart/2005/8/layout/venn1"/>
    <dgm:cxn modelId="{F79BB881-FE1C-4F29-A806-F13049FBA91E}" type="presParOf" srcId="{8CD0B42F-4817-4C3C-9DC0-3D214E0879DE}" destId="{ED7AABD3-4BD4-41EE-BCE7-760491E519AF}" srcOrd="4" destOrd="0" presId="urn:microsoft.com/office/officeart/2005/8/layout/venn1"/>
    <dgm:cxn modelId="{CDB44A76-BBF0-43A7-87D6-D89360DAC29F}" type="presParOf" srcId="{8CD0B42F-4817-4C3C-9DC0-3D214E0879DE}" destId="{034FF854-C269-476F-A074-B3C1EAA5CC9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10C26-40FB-4DAD-B3E7-516008B175B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556B4DB-1ED6-468F-BFAC-F9CC8DEC589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ДОШКОЛЬНОЕ</a:t>
          </a:r>
          <a:endParaRPr lang="ru-RU" sz="1400" b="1" dirty="0">
            <a:solidFill>
              <a:schemeClr val="bg1"/>
            </a:solidFill>
          </a:endParaRPr>
        </a:p>
      </dgm:t>
    </dgm:pt>
    <dgm:pt modelId="{16D1481F-14D7-4F67-9235-A41A8AC4EBFA}" type="parTrans" cxnId="{B8943722-B34F-4011-B4C7-10600DACF131}">
      <dgm:prSet/>
      <dgm:spPr/>
      <dgm:t>
        <a:bodyPr/>
        <a:lstStyle/>
        <a:p>
          <a:endParaRPr lang="ru-RU"/>
        </a:p>
      </dgm:t>
    </dgm:pt>
    <dgm:pt modelId="{E3E3E64C-7D99-4FBA-8E49-033D0470196A}" type="sibTrans" cxnId="{B8943722-B34F-4011-B4C7-10600DACF131}">
      <dgm:prSet/>
      <dgm:spPr/>
      <dgm:t>
        <a:bodyPr/>
        <a:lstStyle/>
        <a:p>
          <a:endParaRPr lang="ru-RU"/>
        </a:p>
      </dgm:t>
    </dgm:pt>
    <dgm:pt modelId="{F025F715-29DE-4324-A89B-CB47EE170B2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СРЕДНЕЕ</a:t>
          </a:r>
          <a:endParaRPr lang="ru-RU" sz="1600" b="1" dirty="0">
            <a:solidFill>
              <a:schemeClr val="bg1"/>
            </a:solidFill>
          </a:endParaRPr>
        </a:p>
      </dgm:t>
    </dgm:pt>
    <dgm:pt modelId="{9DFC1378-060C-4866-A1DC-E80C2B642910}" type="parTrans" cxnId="{AB02E242-6A76-4EB0-9F1E-309332FCAC8E}">
      <dgm:prSet/>
      <dgm:spPr/>
      <dgm:t>
        <a:bodyPr/>
        <a:lstStyle/>
        <a:p>
          <a:endParaRPr lang="ru-RU"/>
        </a:p>
      </dgm:t>
    </dgm:pt>
    <dgm:pt modelId="{5C7211F7-7532-49FA-BC98-39A6BA1D5063}" type="sibTrans" cxnId="{AB02E242-6A76-4EB0-9F1E-309332FCAC8E}">
      <dgm:prSet/>
      <dgm:spPr/>
      <dgm:t>
        <a:bodyPr/>
        <a:lstStyle/>
        <a:p>
          <a:endParaRPr lang="ru-RU"/>
        </a:p>
      </dgm:t>
    </dgm:pt>
    <dgm:pt modelId="{C4668CF3-F522-4D87-949B-48408F3104A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ВЫСШЕЕ</a:t>
          </a:r>
          <a:endParaRPr lang="ru-RU" sz="1600" b="1" dirty="0">
            <a:solidFill>
              <a:schemeClr val="bg1"/>
            </a:solidFill>
          </a:endParaRPr>
        </a:p>
      </dgm:t>
    </dgm:pt>
    <dgm:pt modelId="{D3E757BA-1430-4DF0-93E8-1A12FBC81786}" type="parTrans" cxnId="{5D027A9B-B379-4B6C-8AD0-C2E7D5D4D2FF}">
      <dgm:prSet/>
      <dgm:spPr/>
      <dgm:t>
        <a:bodyPr/>
        <a:lstStyle/>
        <a:p>
          <a:endParaRPr lang="ru-RU"/>
        </a:p>
      </dgm:t>
    </dgm:pt>
    <dgm:pt modelId="{3A276239-51B0-4494-9AC6-007201DCE223}" type="sibTrans" cxnId="{5D027A9B-B379-4B6C-8AD0-C2E7D5D4D2FF}">
      <dgm:prSet/>
      <dgm:spPr/>
      <dgm:t>
        <a:bodyPr/>
        <a:lstStyle/>
        <a:p>
          <a:endParaRPr lang="ru-RU"/>
        </a:p>
      </dgm:t>
    </dgm:pt>
    <dgm:pt modelId="{4D6F8DD0-C3B1-490A-AC75-5110B7DA3E7C}" type="pres">
      <dgm:prSet presAssocID="{10D10C26-40FB-4DAD-B3E7-516008B175B5}" presName="arrowDiagram" presStyleCnt="0">
        <dgm:presLayoutVars>
          <dgm:chMax val="5"/>
          <dgm:dir/>
          <dgm:resizeHandles val="exact"/>
        </dgm:presLayoutVars>
      </dgm:prSet>
      <dgm:spPr/>
    </dgm:pt>
    <dgm:pt modelId="{B07EC3FE-2DB0-4324-80B9-DAC54AA7AB28}" type="pres">
      <dgm:prSet presAssocID="{10D10C26-40FB-4DAD-B3E7-516008B175B5}" presName="arrow" presStyleLbl="bgShp" presStyleIdx="0" presStyleCnt="1" custScaleX="128266" custScaleY="100000" custLinFactNeighborX="510"/>
      <dgm:spPr>
        <a:solidFill>
          <a:srgbClr val="B02651"/>
        </a:solidFill>
      </dgm:spPr>
    </dgm:pt>
    <dgm:pt modelId="{1A662C8B-7119-442E-B03C-5D0B8F4AAE88}" type="pres">
      <dgm:prSet presAssocID="{10D10C26-40FB-4DAD-B3E7-516008B175B5}" presName="arrowDiagram3" presStyleCnt="0"/>
      <dgm:spPr/>
    </dgm:pt>
    <dgm:pt modelId="{2D4E21BE-633C-4F3C-991E-A7AE4852A0E5}" type="pres">
      <dgm:prSet presAssocID="{1556B4DB-1ED6-468F-BFAC-F9CC8DEC5893}" presName="bullet3a" presStyleLbl="node1" presStyleIdx="0" presStyleCnt="3" custLinFactX="-100000" custLinFactNeighborX="-173387" custLinFactNeighborY="-56569"/>
      <dgm:spPr>
        <a:solidFill>
          <a:srgbClr val="7030A0"/>
        </a:solidFill>
      </dgm:spPr>
    </dgm:pt>
    <dgm:pt modelId="{7D2242C7-62DD-412F-92B8-92955E78EA37}" type="pres">
      <dgm:prSet presAssocID="{1556B4DB-1ED6-468F-BFAC-F9CC8DEC5893}" presName="textBox3a" presStyleLbl="revTx" presStyleIdx="0" presStyleCnt="3" custAng="20177877" custScaleX="203928" custLinFactNeighborX="32916" custLinFactNeighborY="-8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936E9-E83C-4E56-A1E4-DD5C45496287}" type="pres">
      <dgm:prSet presAssocID="{F025F715-29DE-4324-A89B-CB47EE170B2E}" presName="bullet3b" presStyleLbl="node1" presStyleIdx="1" presStyleCnt="3" custLinFactX="100000" custLinFactNeighborX="124583" custLinFactNeighborY="-63982"/>
      <dgm:spPr>
        <a:solidFill>
          <a:srgbClr val="FFFF00"/>
        </a:solidFill>
      </dgm:spPr>
    </dgm:pt>
    <dgm:pt modelId="{A2C4434B-D979-44AF-8E38-4D97A9EEE21C}" type="pres">
      <dgm:prSet presAssocID="{F025F715-29DE-4324-A89B-CB47EE170B2E}" presName="textBox3b" presStyleLbl="revTx" presStyleIdx="1" presStyleCnt="3" custAng="21000105" custLinFactNeighborX="57353" custLinFactNeighborY="-22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14558-94D9-48D8-8149-CB96BFF56934}" type="pres">
      <dgm:prSet presAssocID="{C4668CF3-F522-4D87-949B-48408F3104AE}" presName="bullet3c" presStyleLbl="node1" presStyleIdx="2" presStyleCnt="3" custScaleX="140936" custScaleY="142003" custLinFactX="100000" custLinFactNeighborX="146356" custLinFactNeighborY="-8227"/>
      <dgm:spPr>
        <a:solidFill>
          <a:srgbClr val="00B0F0"/>
        </a:solidFill>
      </dgm:spPr>
    </dgm:pt>
    <dgm:pt modelId="{FDB1A522-D901-4FFD-B5EA-A3BD07581987}" type="pres">
      <dgm:prSet presAssocID="{C4668CF3-F522-4D87-949B-48408F3104AE}" presName="textBox3c" presStyleLbl="revTx" presStyleIdx="2" presStyleCnt="3" custAng="21314107" custLinFactNeighborX="82103" custLinFactNeighborY="-1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27A9B-B379-4B6C-8AD0-C2E7D5D4D2FF}" srcId="{10D10C26-40FB-4DAD-B3E7-516008B175B5}" destId="{C4668CF3-F522-4D87-949B-48408F3104AE}" srcOrd="2" destOrd="0" parTransId="{D3E757BA-1430-4DF0-93E8-1A12FBC81786}" sibTransId="{3A276239-51B0-4494-9AC6-007201DCE223}"/>
    <dgm:cxn modelId="{B8943722-B34F-4011-B4C7-10600DACF131}" srcId="{10D10C26-40FB-4DAD-B3E7-516008B175B5}" destId="{1556B4DB-1ED6-468F-BFAC-F9CC8DEC5893}" srcOrd="0" destOrd="0" parTransId="{16D1481F-14D7-4F67-9235-A41A8AC4EBFA}" sibTransId="{E3E3E64C-7D99-4FBA-8E49-033D0470196A}"/>
    <dgm:cxn modelId="{5AE06804-CFD0-47CB-AC93-9755F89EB176}" type="presOf" srcId="{F025F715-29DE-4324-A89B-CB47EE170B2E}" destId="{A2C4434B-D979-44AF-8E38-4D97A9EEE21C}" srcOrd="0" destOrd="0" presId="urn:microsoft.com/office/officeart/2005/8/layout/arrow2"/>
    <dgm:cxn modelId="{9FB2EC3C-F9BB-4D94-B92E-8D9D60CD9CAA}" type="presOf" srcId="{10D10C26-40FB-4DAD-B3E7-516008B175B5}" destId="{4D6F8DD0-C3B1-490A-AC75-5110B7DA3E7C}" srcOrd="0" destOrd="0" presId="urn:microsoft.com/office/officeart/2005/8/layout/arrow2"/>
    <dgm:cxn modelId="{CCD3D635-16E8-46B6-BE88-2A2616B22464}" type="presOf" srcId="{1556B4DB-1ED6-468F-BFAC-F9CC8DEC5893}" destId="{7D2242C7-62DD-412F-92B8-92955E78EA37}" srcOrd="0" destOrd="0" presId="urn:microsoft.com/office/officeart/2005/8/layout/arrow2"/>
    <dgm:cxn modelId="{8535F7C9-1226-40E4-84F4-A91830BD0339}" type="presOf" srcId="{C4668CF3-F522-4D87-949B-48408F3104AE}" destId="{FDB1A522-D901-4FFD-B5EA-A3BD07581987}" srcOrd="0" destOrd="0" presId="urn:microsoft.com/office/officeart/2005/8/layout/arrow2"/>
    <dgm:cxn modelId="{AB02E242-6A76-4EB0-9F1E-309332FCAC8E}" srcId="{10D10C26-40FB-4DAD-B3E7-516008B175B5}" destId="{F025F715-29DE-4324-A89B-CB47EE170B2E}" srcOrd="1" destOrd="0" parTransId="{9DFC1378-060C-4866-A1DC-E80C2B642910}" sibTransId="{5C7211F7-7532-49FA-BC98-39A6BA1D5063}"/>
    <dgm:cxn modelId="{325E0D09-07FD-45CC-A1A0-9E0C7815F8A0}" type="presParOf" srcId="{4D6F8DD0-C3B1-490A-AC75-5110B7DA3E7C}" destId="{B07EC3FE-2DB0-4324-80B9-DAC54AA7AB28}" srcOrd="0" destOrd="0" presId="urn:microsoft.com/office/officeart/2005/8/layout/arrow2"/>
    <dgm:cxn modelId="{8AA4C69C-F0B0-407B-B8A5-0284F4D50AA4}" type="presParOf" srcId="{4D6F8DD0-C3B1-490A-AC75-5110B7DA3E7C}" destId="{1A662C8B-7119-442E-B03C-5D0B8F4AAE88}" srcOrd="1" destOrd="0" presId="urn:microsoft.com/office/officeart/2005/8/layout/arrow2"/>
    <dgm:cxn modelId="{220D415F-B98A-4660-8AF5-17F51209155D}" type="presParOf" srcId="{1A662C8B-7119-442E-B03C-5D0B8F4AAE88}" destId="{2D4E21BE-633C-4F3C-991E-A7AE4852A0E5}" srcOrd="0" destOrd="0" presId="urn:microsoft.com/office/officeart/2005/8/layout/arrow2"/>
    <dgm:cxn modelId="{8617C36A-698C-4DEB-A3A0-DA5B851F92A4}" type="presParOf" srcId="{1A662C8B-7119-442E-B03C-5D0B8F4AAE88}" destId="{7D2242C7-62DD-412F-92B8-92955E78EA37}" srcOrd="1" destOrd="0" presId="urn:microsoft.com/office/officeart/2005/8/layout/arrow2"/>
    <dgm:cxn modelId="{2C5AFAE6-0653-4EA4-A0E0-116F23B2DE14}" type="presParOf" srcId="{1A662C8B-7119-442E-B03C-5D0B8F4AAE88}" destId="{C50936E9-E83C-4E56-A1E4-DD5C45496287}" srcOrd="2" destOrd="0" presId="urn:microsoft.com/office/officeart/2005/8/layout/arrow2"/>
    <dgm:cxn modelId="{92B612BD-7A49-4471-B9AE-8319BC5CB5B3}" type="presParOf" srcId="{1A662C8B-7119-442E-B03C-5D0B8F4AAE88}" destId="{A2C4434B-D979-44AF-8E38-4D97A9EEE21C}" srcOrd="3" destOrd="0" presId="urn:microsoft.com/office/officeart/2005/8/layout/arrow2"/>
    <dgm:cxn modelId="{7C11BF3F-1168-4ED2-BDC6-8E77CDA446E2}" type="presParOf" srcId="{1A662C8B-7119-442E-B03C-5D0B8F4AAE88}" destId="{42514558-94D9-48D8-8149-CB96BFF56934}" srcOrd="4" destOrd="0" presId="urn:microsoft.com/office/officeart/2005/8/layout/arrow2"/>
    <dgm:cxn modelId="{78F8B44E-AC3F-44E0-9A7E-A3E9AD9D2AAA}" type="presParOf" srcId="{1A662C8B-7119-442E-B03C-5D0B8F4AAE88}" destId="{FDB1A522-D901-4FFD-B5EA-A3BD0758198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C0B1C-E7D2-4239-A886-08933D73CF8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034EBA0-8DFD-49E5-9CF4-CB80CCBAD8D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600" b="1" dirty="0" smtClean="0"/>
            <a:t>КРУГЛОГОДИЧНАЯ </a:t>
          </a:r>
          <a:r>
            <a:rPr lang="ru-RU" sz="1400" b="1" dirty="0" smtClean="0"/>
            <a:t>ШКОЛА</a:t>
          </a:r>
          <a:endParaRPr lang="ru-RU" sz="1400" b="1" dirty="0"/>
        </a:p>
      </dgm:t>
    </dgm:pt>
    <dgm:pt modelId="{88F3CFD2-A498-4F42-8E7C-F2BED59FDBF8}" type="parTrans" cxnId="{0C0889D6-B95C-4018-AC88-C46479714289}">
      <dgm:prSet/>
      <dgm:spPr/>
      <dgm:t>
        <a:bodyPr/>
        <a:lstStyle/>
        <a:p>
          <a:endParaRPr lang="ru-RU"/>
        </a:p>
      </dgm:t>
    </dgm:pt>
    <dgm:pt modelId="{722CFE94-02C3-4C8D-A8E5-67E3D610EF10}" type="sibTrans" cxnId="{0C0889D6-B95C-4018-AC88-C46479714289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B55329C-AAE1-4B65-BF6D-6E14B428B3A3}">
      <dgm:prSet phldrT="[Текст]" custT="1"/>
      <dgm:spPr>
        <a:solidFill>
          <a:srgbClr val="B02651"/>
        </a:solidFill>
      </dgm:spPr>
      <dgm:t>
        <a:bodyPr/>
        <a:lstStyle/>
        <a:p>
          <a:r>
            <a:rPr lang="ru-RU" sz="900" b="1" dirty="0" smtClean="0"/>
            <a:t>ЛЕТНЯЯ ШКОЛА</a:t>
          </a:r>
          <a:endParaRPr lang="ru-RU" sz="900" b="1" dirty="0"/>
        </a:p>
      </dgm:t>
    </dgm:pt>
    <dgm:pt modelId="{46F2A1DB-598C-47BE-8359-074DDCB623A7}" type="parTrans" cxnId="{412D1FF3-7D58-48FB-AD5F-0F25E9027503}">
      <dgm:prSet/>
      <dgm:spPr/>
      <dgm:t>
        <a:bodyPr/>
        <a:lstStyle/>
        <a:p>
          <a:endParaRPr lang="ru-RU"/>
        </a:p>
      </dgm:t>
    </dgm:pt>
    <dgm:pt modelId="{21C483CA-3051-4A2A-9708-75D6AA90D972}" type="sibTrans" cxnId="{412D1FF3-7D58-48FB-AD5F-0F25E9027503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ADBE439F-50E1-464A-AACA-FCE44DAAF9B7}" type="pres">
      <dgm:prSet presAssocID="{DB5C0B1C-E7D2-4239-A886-08933D73CF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A651B4-6E0D-4BD4-A471-9ABA7E852D48}" type="pres">
      <dgm:prSet presAssocID="{9034EBA0-8DFD-49E5-9CF4-CB80CCBAD8DE}" presName="gear1" presStyleLbl="node1" presStyleIdx="0" presStyleCnt="2" custLinFactNeighborX="1742" custLinFactNeighborY="-4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6DAD7-A4F2-4CE6-93E7-F2DEE99C38A5}" type="pres">
      <dgm:prSet presAssocID="{9034EBA0-8DFD-49E5-9CF4-CB80CCBAD8DE}" presName="gear1srcNode" presStyleLbl="node1" presStyleIdx="0" presStyleCnt="2"/>
      <dgm:spPr/>
      <dgm:t>
        <a:bodyPr/>
        <a:lstStyle/>
        <a:p>
          <a:endParaRPr lang="ru-RU"/>
        </a:p>
      </dgm:t>
    </dgm:pt>
    <dgm:pt modelId="{55C931C1-E83D-4BA0-8867-FF13AE03AA30}" type="pres">
      <dgm:prSet presAssocID="{9034EBA0-8DFD-49E5-9CF4-CB80CCBAD8DE}" presName="gear1dstNode" presStyleLbl="node1" presStyleIdx="0" presStyleCnt="2"/>
      <dgm:spPr/>
      <dgm:t>
        <a:bodyPr/>
        <a:lstStyle/>
        <a:p>
          <a:endParaRPr lang="ru-RU"/>
        </a:p>
      </dgm:t>
    </dgm:pt>
    <dgm:pt modelId="{992F0545-776E-408E-BBAB-965733508A6A}" type="pres">
      <dgm:prSet presAssocID="{0B55329C-AAE1-4B65-BF6D-6E14B428B3A3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41F0D-67C3-43A9-B6BD-B8AB9954C70F}" type="pres">
      <dgm:prSet presAssocID="{0B55329C-AAE1-4B65-BF6D-6E14B428B3A3}" presName="gear2srcNode" presStyleLbl="node1" presStyleIdx="1" presStyleCnt="2"/>
      <dgm:spPr/>
      <dgm:t>
        <a:bodyPr/>
        <a:lstStyle/>
        <a:p>
          <a:endParaRPr lang="ru-RU"/>
        </a:p>
      </dgm:t>
    </dgm:pt>
    <dgm:pt modelId="{AF9047B8-14B8-4BC4-AF40-9D35AB74CBFC}" type="pres">
      <dgm:prSet presAssocID="{0B55329C-AAE1-4B65-BF6D-6E14B428B3A3}" presName="gear2dstNode" presStyleLbl="node1" presStyleIdx="1" presStyleCnt="2"/>
      <dgm:spPr/>
      <dgm:t>
        <a:bodyPr/>
        <a:lstStyle/>
        <a:p>
          <a:endParaRPr lang="ru-RU"/>
        </a:p>
      </dgm:t>
    </dgm:pt>
    <dgm:pt modelId="{C3728436-D785-4B07-B618-B3A0AC89091F}" type="pres">
      <dgm:prSet presAssocID="{722CFE94-02C3-4C8D-A8E5-67E3D610EF10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8AA44145-7B90-4C1A-B89F-E9C249D82BC0}" type="pres">
      <dgm:prSet presAssocID="{21C483CA-3051-4A2A-9708-75D6AA90D97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88A47976-FA07-4CE5-8328-441449E9835E}" type="presOf" srcId="{9034EBA0-8DFD-49E5-9CF4-CB80CCBAD8DE}" destId="{55C931C1-E83D-4BA0-8867-FF13AE03AA30}" srcOrd="2" destOrd="0" presId="urn:microsoft.com/office/officeart/2005/8/layout/gear1"/>
    <dgm:cxn modelId="{B14AE54E-A0E6-4012-8E17-D77276FFA5FB}" type="presOf" srcId="{9034EBA0-8DFD-49E5-9CF4-CB80CCBAD8DE}" destId="{E1A651B4-6E0D-4BD4-A471-9ABA7E852D48}" srcOrd="0" destOrd="0" presId="urn:microsoft.com/office/officeart/2005/8/layout/gear1"/>
    <dgm:cxn modelId="{0C0889D6-B95C-4018-AC88-C46479714289}" srcId="{DB5C0B1C-E7D2-4239-A886-08933D73CF8E}" destId="{9034EBA0-8DFD-49E5-9CF4-CB80CCBAD8DE}" srcOrd="0" destOrd="0" parTransId="{88F3CFD2-A498-4F42-8E7C-F2BED59FDBF8}" sibTransId="{722CFE94-02C3-4C8D-A8E5-67E3D610EF10}"/>
    <dgm:cxn modelId="{16526A43-2F29-4058-B375-8E3768808776}" type="presOf" srcId="{21C483CA-3051-4A2A-9708-75D6AA90D972}" destId="{8AA44145-7B90-4C1A-B89F-E9C249D82BC0}" srcOrd="0" destOrd="0" presId="urn:microsoft.com/office/officeart/2005/8/layout/gear1"/>
    <dgm:cxn modelId="{ECF3714C-FADA-47B1-B20D-488B1D0ED5C3}" type="presOf" srcId="{0B55329C-AAE1-4B65-BF6D-6E14B428B3A3}" destId="{992F0545-776E-408E-BBAB-965733508A6A}" srcOrd="0" destOrd="0" presId="urn:microsoft.com/office/officeart/2005/8/layout/gear1"/>
    <dgm:cxn modelId="{412D1FF3-7D58-48FB-AD5F-0F25E9027503}" srcId="{DB5C0B1C-E7D2-4239-A886-08933D73CF8E}" destId="{0B55329C-AAE1-4B65-BF6D-6E14B428B3A3}" srcOrd="1" destOrd="0" parTransId="{46F2A1DB-598C-47BE-8359-074DDCB623A7}" sibTransId="{21C483CA-3051-4A2A-9708-75D6AA90D972}"/>
    <dgm:cxn modelId="{1FC505D8-5F17-463F-A91F-76D1654B1563}" type="presOf" srcId="{0B55329C-AAE1-4B65-BF6D-6E14B428B3A3}" destId="{B4241F0D-67C3-43A9-B6BD-B8AB9954C70F}" srcOrd="1" destOrd="0" presId="urn:microsoft.com/office/officeart/2005/8/layout/gear1"/>
    <dgm:cxn modelId="{4F32F907-4192-4420-A90A-33BA84947F04}" type="presOf" srcId="{DB5C0B1C-E7D2-4239-A886-08933D73CF8E}" destId="{ADBE439F-50E1-464A-AACA-FCE44DAAF9B7}" srcOrd="0" destOrd="0" presId="urn:microsoft.com/office/officeart/2005/8/layout/gear1"/>
    <dgm:cxn modelId="{C8112AB2-BF3B-4C37-9EF0-4CDDF26B0DCF}" type="presOf" srcId="{9034EBA0-8DFD-49E5-9CF4-CB80CCBAD8DE}" destId="{7DB6DAD7-A4F2-4CE6-93E7-F2DEE99C38A5}" srcOrd="1" destOrd="0" presId="urn:microsoft.com/office/officeart/2005/8/layout/gear1"/>
    <dgm:cxn modelId="{BFD10ABA-96BE-459F-AC9E-CC263420BEC6}" type="presOf" srcId="{722CFE94-02C3-4C8D-A8E5-67E3D610EF10}" destId="{C3728436-D785-4B07-B618-B3A0AC89091F}" srcOrd="0" destOrd="0" presId="urn:microsoft.com/office/officeart/2005/8/layout/gear1"/>
    <dgm:cxn modelId="{1CB4DF75-21DE-4561-82B0-3C840321E157}" type="presOf" srcId="{0B55329C-AAE1-4B65-BF6D-6E14B428B3A3}" destId="{AF9047B8-14B8-4BC4-AF40-9D35AB74CBFC}" srcOrd="2" destOrd="0" presId="urn:microsoft.com/office/officeart/2005/8/layout/gear1"/>
    <dgm:cxn modelId="{B74F6969-5B60-4D17-806E-02FF9B6E0087}" type="presParOf" srcId="{ADBE439F-50E1-464A-AACA-FCE44DAAF9B7}" destId="{E1A651B4-6E0D-4BD4-A471-9ABA7E852D48}" srcOrd="0" destOrd="0" presId="urn:microsoft.com/office/officeart/2005/8/layout/gear1"/>
    <dgm:cxn modelId="{A56A2F0F-50EB-48AE-A403-46F0FC84536A}" type="presParOf" srcId="{ADBE439F-50E1-464A-AACA-FCE44DAAF9B7}" destId="{7DB6DAD7-A4F2-4CE6-93E7-F2DEE99C38A5}" srcOrd="1" destOrd="0" presId="urn:microsoft.com/office/officeart/2005/8/layout/gear1"/>
    <dgm:cxn modelId="{8AB1A385-3907-4C87-BCE6-BAC52AD949D9}" type="presParOf" srcId="{ADBE439F-50E1-464A-AACA-FCE44DAAF9B7}" destId="{55C931C1-E83D-4BA0-8867-FF13AE03AA30}" srcOrd="2" destOrd="0" presId="urn:microsoft.com/office/officeart/2005/8/layout/gear1"/>
    <dgm:cxn modelId="{BDA6AB42-E12E-401D-AA72-932BCC91FD20}" type="presParOf" srcId="{ADBE439F-50E1-464A-AACA-FCE44DAAF9B7}" destId="{992F0545-776E-408E-BBAB-965733508A6A}" srcOrd="3" destOrd="0" presId="urn:microsoft.com/office/officeart/2005/8/layout/gear1"/>
    <dgm:cxn modelId="{4C139CEA-AF30-4D9C-BF74-4CD3CB3EDF66}" type="presParOf" srcId="{ADBE439F-50E1-464A-AACA-FCE44DAAF9B7}" destId="{B4241F0D-67C3-43A9-B6BD-B8AB9954C70F}" srcOrd="4" destOrd="0" presId="urn:microsoft.com/office/officeart/2005/8/layout/gear1"/>
    <dgm:cxn modelId="{2804F79C-1EAB-4EDD-BC47-3BE1281AF056}" type="presParOf" srcId="{ADBE439F-50E1-464A-AACA-FCE44DAAF9B7}" destId="{AF9047B8-14B8-4BC4-AF40-9D35AB74CBFC}" srcOrd="5" destOrd="0" presId="urn:microsoft.com/office/officeart/2005/8/layout/gear1"/>
    <dgm:cxn modelId="{C332A99D-5951-4EEF-94E0-1E736A4A9F0A}" type="presParOf" srcId="{ADBE439F-50E1-464A-AACA-FCE44DAAF9B7}" destId="{C3728436-D785-4B07-B618-B3A0AC89091F}" srcOrd="6" destOrd="0" presId="urn:microsoft.com/office/officeart/2005/8/layout/gear1"/>
    <dgm:cxn modelId="{F04FCDE7-D435-4970-9B17-0B41C8E7EC1A}" type="presParOf" srcId="{ADBE439F-50E1-464A-AACA-FCE44DAAF9B7}" destId="{8AA44145-7B90-4C1A-B89F-E9C249D82BC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3E92-2CEA-4F54-8622-5770541350EA}">
      <dsp:nvSpPr>
        <dsp:cNvPr id="0" name=""/>
        <dsp:cNvSpPr/>
      </dsp:nvSpPr>
      <dsp:spPr>
        <a:xfrm>
          <a:off x="1519368" y="38704"/>
          <a:ext cx="1857806" cy="185780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УЧЕБНО-МЕТОДИЧЕСКАЯ ЛАБОРАТОРИЯ ЭКОЛОГИЧЕСКОГО ОБРАЗОВАНИЯ</a:t>
          </a:r>
          <a:endParaRPr lang="ru-RU" sz="1100" b="1" kern="1200" dirty="0"/>
        </a:p>
      </dsp:txBody>
      <dsp:txXfrm>
        <a:off x="1767076" y="363820"/>
        <a:ext cx="1362391" cy="836012"/>
      </dsp:txXfrm>
    </dsp:sp>
    <dsp:sp modelId="{AE194795-23B7-4817-BCDD-8F041B89FF61}">
      <dsp:nvSpPr>
        <dsp:cNvPr id="0" name=""/>
        <dsp:cNvSpPr/>
      </dsp:nvSpPr>
      <dsp:spPr>
        <a:xfrm>
          <a:off x="2189727" y="1199833"/>
          <a:ext cx="1857806" cy="1857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ФАКУЛЬТЕТ МОНИТОРИНГА ОКРУЖАЮЩЕЙ СРЕДЫ</a:t>
          </a:r>
          <a:endParaRPr lang="ru-RU" sz="1100" b="1" kern="1200" dirty="0"/>
        </a:p>
      </dsp:txBody>
      <dsp:txXfrm>
        <a:off x="2757906" y="1679766"/>
        <a:ext cx="1114683" cy="1021793"/>
      </dsp:txXfrm>
    </dsp:sp>
    <dsp:sp modelId="{ED7AABD3-4BD4-41EE-BCE7-760491E519AF}">
      <dsp:nvSpPr>
        <dsp:cNvPr id="0" name=""/>
        <dsp:cNvSpPr/>
      </dsp:nvSpPr>
      <dsp:spPr>
        <a:xfrm>
          <a:off x="849010" y="1199833"/>
          <a:ext cx="1857806" cy="185780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/>
            <a:t>ФАКУЛЬТЕТ ЭКОЛОГИЧЕСКОЙ МЕДИЦИНЫ</a:t>
          </a:r>
          <a:endParaRPr lang="ru-RU" sz="1100" b="1" i="0" kern="1200" dirty="0"/>
        </a:p>
      </dsp:txBody>
      <dsp:txXfrm>
        <a:off x="1023953" y="1679766"/>
        <a:ext cx="1114683" cy="1021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C3FE-2DB0-4324-80B9-DAC54AA7AB28}">
      <dsp:nvSpPr>
        <dsp:cNvPr id="0" name=""/>
        <dsp:cNvSpPr/>
      </dsp:nvSpPr>
      <dsp:spPr>
        <a:xfrm>
          <a:off x="117817" y="0"/>
          <a:ext cx="6650046" cy="3240358"/>
        </a:xfrm>
        <a:prstGeom prst="swooshArrow">
          <a:avLst>
            <a:gd name="adj1" fmla="val 25000"/>
            <a:gd name="adj2" fmla="val 25000"/>
          </a:avLst>
        </a:prstGeom>
        <a:solidFill>
          <a:srgbClr val="B026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E21BE-633C-4F3C-991E-A7AE4852A0E5}">
      <dsp:nvSpPr>
        <dsp:cNvPr id="0" name=""/>
        <dsp:cNvSpPr/>
      </dsp:nvSpPr>
      <dsp:spPr>
        <a:xfrm>
          <a:off x="1114029" y="2160241"/>
          <a:ext cx="134798" cy="13479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242C7-62DD-412F-92B8-92955E78EA37}">
      <dsp:nvSpPr>
        <dsp:cNvPr id="0" name=""/>
        <dsp:cNvSpPr/>
      </dsp:nvSpPr>
      <dsp:spPr>
        <a:xfrm rot="20177877">
          <a:off x="1319851" y="1535760"/>
          <a:ext cx="2463462" cy="93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2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ДОШКОЛЬНОЕ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319851" y="1535760"/>
        <a:ext cx="2463462" cy="936463"/>
      </dsp:txXfrm>
    </dsp:sp>
    <dsp:sp modelId="{C50936E9-E83C-4E56-A1E4-DD5C45496287}">
      <dsp:nvSpPr>
        <dsp:cNvPr id="0" name=""/>
        <dsp:cNvSpPr/>
      </dsp:nvSpPr>
      <dsp:spPr>
        <a:xfrm>
          <a:off x="3219665" y="1199858"/>
          <a:ext cx="243674" cy="24367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4434B-D979-44AF-8E38-4D97A9EEE21C}">
      <dsp:nvSpPr>
        <dsp:cNvPr id="0" name=""/>
        <dsp:cNvSpPr/>
      </dsp:nvSpPr>
      <dsp:spPr>
        <a:xfrm rot="21000105">
          <a:off x="3507892" y="1078463"/>
          <a:ext cx="1244297" cy="176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1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СРЕДНЕЕ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507892" y="1078463"/>
        <a:ext cx="1244297" cy="1762755"/>
      </dsp:txXfrm>
    </dsp:sp>
    <dsp:sp modelId="{42514558-94D9-48D8-8149-CB96BFF56934}">
      <dsp:nvSpPr>
        <dsp:cNvPr id="0" name=""/>
        <dsp:cNvSpPr/>
      </dsp:nvSpPr>
      <dsp:spPr>
        <a:xfrm>
          <a:off x="4864591" y="721311"/>
          <a:ext cx="474950" cy="47854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1A522-D901-4FFD-B5EA-A3BD07581987}">
      <dsp:nvSpPr>
        <dsp:cNvPr id="0" name=""/>
        <dsp:cNvSpPr/>
      </dsp:nvSpPr>
      <dsp:spPr>
        <a:xfrm rot="21314107">
          <a:off x="5293459" y="743579"/>
          <a:ext cx="1244297" cy="225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ВЫСШЕЕ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293459" y="743579"/>
        <a:ext cx="1244297" cy="2252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7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8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51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0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7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41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45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0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7C0F-519B-441C-8ACA-BD866DC55055}" type="datetimeFigureOut">
              <a:rPr lang="ru-RU" smtClean="0"/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E4E1-CD6A-41E2-8B21-F0948C59E9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4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8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7.jpeg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48390" y="3258468"/>
            <a:ext cx="34779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cap="all" dirty="0" smtClean="0">
                <a:solidFill>
                  <a:srgbClr val="B02651"/>
                </a:solidFill>
              </a:rPr>
              <a:t>Лабораторией экологического образования совместно с представителями факультетов ОСУЩЕСТВЛЯЕТСЯ Совместная </a:t>
            </a:r>
            <a:r>
              <a:rPr lang="ru-RU" sz="1600" cap="all" dirty="0">
                <a:solidFill>
                  <a:srgbClr val="B02651"/>
                </a:solidFill>
              </a:rPr>
              <a:t>разработка и реализация мероприятий, направленных на достижение </a:t>
            </a:r>
            <a:r>
              <a:rPr lang="ru-RU" sz="1600" b="1" cap="all" dirty="0">
                <a:solidFill>
                  <a:srgbClr val="B02651"/>
                </a:solidFill>
              </a:rPr>
              <a:t>Цели устойчивого </a:t>
            </a:r>
            <a:r>
              <a:rPr lang="ru-RU" sz="1600" b="1" cap="all" dirty="0" smtClean="0">
                <a:solidFill>
                  <a:srgbClr val="B02651"/>
                </a:solidFill>
              </a:rPr>
              <a:t>развития </a:t>
            </a:r>
            <a:r>
              <a:rPr lang="ru-RU" sz="1600" b="1" cap="all" dirty="0">
                <a:solidFill>
                  <a:srgbClr val="B02651"/>
                </a:solidFill>
              </a:rPr>
              <a:t>№4: Обеспечение </a:t>
            </a:r>
            <a:r>
              <a:rPr lang="ru-RU" sz="1600" b="1" cap="all" dirty="0" smtClean="0">
                <a:solidFill>
                  <a:srgbClr val="B02651"/>
                </a:solidFill>
              </a:rPr>
              <a:t>всеохватного и справедливого качественного образования и поощрение возможности обучения на протяжении всей жизни</a:t>
            </a:r>
            <a:endParaRPr lang="ru-RU" sz="1600" b="1" cap="all" dirty="0">
              <a:solidFill>
                <a:srgbClr val="B0265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46698629"/>
              </p:ext>
            </p:extLst>
          </p:nvPr>
        </p:nvGraphicFramePr>
        <p:xfrm>
          <a:off x="-395833" y="3186460"/>
          <a:ext cx="48965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18" y="3233741"/>
            <a:ext cx="78037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55" y="90116"/>
            <a:ext cx="67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РАБОТА ЛАБОРАТОРИИ ЭКОЛОГИЧЕСКОГО ОБРАЗОВАНИЯ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МГЭИ ИМ. А.Д. САХАРОВА БГУ ПО РЕАЛИЗАЦИИ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ЦЕЛЕЙ УСТОЙЧИВОГО РАЗВИТИЯ РЕСПУБЛИКИ БЕЛАРУСЬ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(ОБЩАЯ ИНФОРМАЦИЯ)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81122513"/>
              </p:ext>
            </p:extLst>
          </p:nvPr>
        </p:nvGraphicFramePr>
        <p:xfrm>
          <a:off x="385305" y="7315194"/>
          <a:ext cx="6832798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6255" y="693087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7030A0"/>
                </a:solidFill>
              </a:rPr>
              <a:t>принцип непрерывного экологического образования </a:t>
            </a:r>
            <a:r>
              <a:rPr lang="ru-RU" sz="1600" cap="all" dirty="0" smtClean="0">
                <a:solidFill>
                  <a:srgbClr val="7030A0"/>
                </a:solidFill>
              </a:rPr>
              <a:t>реализуется на всех ступенях получения образования и является основой работы лаборатории</a:t>
            </a:r>
            <a:endParaRPr lang="ru-RU" sz="1600" cap="all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3276" y="1890316"/>
            <a:ext cx="69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cap="all" dirty="0" smtClean="0">
                <a:solidFill>
                  <a:schemeClr val="accent1">
                    <a:lumMod val="75000"/>
                  </a:schemeClr>
                </a:solidFill>
              </a:rPr>
              <a:t>решение экологических проблем современного мира возможно только в обществе с высоким уровнем экологической образованности, воспитанности и культуры. Ключевую роль в этом процессе играет экологическое образование</a:t>
            </a:r>
            <a:endParaRPr lang="ru-RU" sz="16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519" y="1214641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76575" y="9379148"/>
            <a:ext cx="3949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cap="all" dirty="0" smtClean="0">
                <a:solidFill>
                  <a:schemeClr val="accent3">
                    <a:lumMod val="75000"/>
                  </a:schemeClr>
                </a:solidFill>
              </a:rPr>
              <a:t>ВАЖНЫМ КОМПОНЕНТОМ РЕАЛИЗАЦИИ ЦЕЛЕЙ ЭКОЛОГИЧЕСКОГО ОБРАЗОВАНИЯ ЯВЛЯЕТСЯ </a:t>
            </a:r>
            <a:r>
              <a:rPr lang="ru-RU" sz="1600" b="1" cap="all" dirty="0" smtClean="0">
                <a:solidFill>
                  <a:schemeClr val="accent3">
                    <a:lumMod val="75000"/>
                  </a:schemeClr>
                </a:solidFill>
              </a:rPr>
              <a:t>ЭКОЛОГО-ПРОСВЕТИТЕЛЬСКАЯ И ЭКОЛОГО-СОЦИАЛЬНАЯ РАБОТА</a:t>
            </a:r>
            <a:endParaRPr lang="ru-RU" sz="1600" b="1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255" y="90116"/>
            <a:ext cx="67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РАБОТА ЛАБОРАТОРИИ ЭКОЛОГИЧЕСКОГО ОБРАЗОВАНИЯ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МГЭИ ИМ. А.Д. САХАРОВА БГУ ПО РЕАЛИЗАЦИИ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ЦЕЛЕЙ УСТОЙЧИВОГО РАЗВИТИЯ РЕСПУБЛИКИ БЕЛАРУСЬ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(РАБОТА С ДОШКОЛЬНЫМИ УЧРЕДЕНИЯМИ)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009" y="1214934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9250" y="2041994"/>
            <a:ext cx="6711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СОВРЕМЕННЫХ ПРОГРАММАХ РАБОТЫ С ДЕТЬМИ ДОШКОЛЬНОГО ВОЗРАСТА ВСЕ БОЛЬШЕ ВНИМАНИЯ УДЕЛЯЕТСЯ ВОПРОСАМ ЭКОЛОГИИ И ЭКОЛОГИЗАЦИИ ПРОЦЕССА ОБУЧЕНИЯ.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ОБУСЛОВЛЕНО ЭТО ПОТРЕБНОСТЬЮ В ФОРМИРОВАНИИ ОСНОВ ЭКОЛОГИЧЕСКОЙ КУЛЬТУРЫ УЖЕ НА ЭТАПЕ ДОШКОЛЬНОГО ДЕТСТВА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96896" y="3308984"/>
            <a:ext cx="2875044" cy="1958144"/>
            <a:chOff x="242888" y="260350"/>
            <a:chExt cx="8685212" cy="6351588"/>
          </a:xfrm>
        </p:grpSpPr>
        <p:grpSp>
          <p:nvGrpSpPr>
            <p:cNvPr id="27" name="Группа 8"/>
            <p:cNvGrpSpPr>
              <a:grpSpLocks/>
            </p:cNvGrpSpPr>
            <p:nvPr/>
          </p:nvGrpSpPr>
          <p:grpSpPr bwMode="auto">
            <a:xfrm>
              <a:off x="242888" y="854075"/>
              <a:ext cx="4968875" cy="3025775"/>
              <a:chOff x="899592" y="3645024"/>
              <a:chExt cx="4968552" cy="3024336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899592" y="3645024"/>
                <a:ext cx="4968552" cy="115991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b="1" dirty="0"/>
                  <a:t>ПЕДАГОГИЧЕСКИЙ ПРОЦЕСС</a:t>
                </a:r>
              </a:p>
            </p:txBody>
          </p:sp>
          <p:sp>
            <p:nvSpPr>
              <p:cNvPr id="33" name="Выноска со стрелкой вверх 32"/>
              <p:cNvSpPr/>
              <p:nvPr/>
            </p:nvSpPr>
            <p:spPr>
              <a:xfrm>
                <a:off x="899592" y="4804935"/>
                <a:ext cx="4968552" cy="1864425"/>
              </a:xfrm>
              <a:prstGeom prst="up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/>
                  <a:t>ПОНЯТИЯ ЭКОЛОГИИ</a:t>
                </a:r>
              </a:p>
            </p:txBody>
          </p:sp>
        </p:grpSp>
        <p:sp>
          <p:nvSpPr>
            <p:cNvPr id="28" name="Скругленный прямоугольник 27"/>
            <p:cNvSpPr/>
            <p:nvPr/>
          </p:nvSpPr>
          <p:spPr>
            <a:xfrm>
              <a:off x="5651500" y="635000"/>
              <a:ext cx="3276600" cy="32845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ЭКОЛОГИЧЕСКОЕ ОБРАЗОВАНИЕ ДОШКОЛЬНИКОВ</a:t>
              </a:r>
            </a:p>
          </p:txBody>
        </p:sp>
        <p:sp>
          <p:nvSpPr>
            <p:cNvPr id="29" name="Левая фигурная скобка 28"/>
            <p:cNvSpPr/>
            <p:nvPr/>
          </p:nvSpPr>
          <p:spPr>
            <a:xfrm>
              <a:off x="5148263" y="260350"/>
              <a:ext cx="503237" cy="4032250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/>
            </a:p>
          </p:txBody>
        </p:sp>
        <p:sp>
          <p:nvSpPr>
            <p:cNvPr id="30" name="Стрелка углом вверх 29"/>
            <p:cNvSpPr/>
            <p:nvPr/>
          </p:nvSpPr>
          <p:spPr>
            <a:xfrm rot="16200000" flipH="1">
              <a:off x="4997451" y="3638550"/>
              <a:ext cx="2101850" cy="2663825"/>
            </a:xfrm>
            <a:prstGeom prst="bentUpArrow">
              <a:avLst>
                <a:gd name="adj1" fmla="val 12728"/>
                <a:gd name="adj2" fmla="val 24423"/>
                <a:gd name="adj3" fmla="val 2548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42888" y="4379913"/>
              <a:ext cx="4473574" cy="223202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ЭКОЛОГИЧЕСКОЕ МИРОВОЗЗРЕНИЕ – ЭТО ПРОДУКТ ОБРАЗОВАНИЯ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88658" y="5490716"/>
            <a:ext cx="3468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ДЛЯ ДЕТЕЙ И РОДИТЕЛЕЙ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МАСТЕР-КЛАССЫ ПО ЭКОДИЗАЙНУ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ВЕЧЕРА ЭКОЛОГИЧЕСКОЙ СКАЗКИ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ЭКОСИНЕМАТЕКА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ЭКОЛОГИЧЕСКИЙ ТЕАТР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ЭКОЛОГИЧЕСКАЯ ТРОПА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УЧАСТИЕ В ЭКОЛОГИЧЕСКИХ АКЦИЯХ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3873645" y="3365433"/>
            <a:ext cx="342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МЕРОПРИЯТИЯ ДЛЯ ПЕДАГОГОВ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ЕМИНАРЫ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МАСТЕР-КЛАССЫ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46" y="4196430"/>
            <a:ext cx="3099622" cy="23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2" y="6683746"/>
            <a:ext cx="3108045" cy="26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Прямоугольник 2051"/>
          <p:cNvSpPr/>
          <p:nvPr/>
        </p:nvSpPr>
        <p:spPr>
          <a:xfrm>
            <a:off x="3873645" y="9413948"/>
            <a:ext cx="3402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ПРИВЛЕЧЕНИЕ РОДИТЕЛЕЙ К ЭКОЛОГИЧЕСКИМ МЕРОПРИЯТИЯМ </a:t>
            </a:r>
            <a:r>
              <a:rPr lang="ru-RU" sz="1200" b="1" dirty="0" smtClean="0">
                <a:solidFill>
                  <a:srgbClr val="7030A0"/>
                </a:solidFill>
              </a:rPr>
              <a:t>СПОСОБСТВУЕТ НЕ ТОЛЬКО ЭКОЛОГИЧЕСКОМУ ПРОСВЕЩЕНИЮ </a:t>
            </a:r>
            <a:r>
              <a:rPr lang="ru-RU" sz="1200" dirty="0" smtClean="0">
                <a:solidFill>
                  <a:srgbClr val="7030A0"/>
                </a:solidFill>
              </a:rPr>
              <a:t>ДЕТЕЙ И ВЗРОСЛЫХ, НО И ВЕДЕТ К ПОВЫШЕНИЮ УРОВНЯ </a:t>
            </a:r>
            <a:r>
              <a:rPr lang="ru-RU" sz="1200" b="1" dirty="0" smtClean="0">
                <a:solidFill>
                  <a:srgbClr val="7030A0"/>
                </a:solidFill>
              </a:rPr>
              <a:t>ЭКОЛОГИЧЕСКОЙ ГРАМОТНОСТИ И КУЛЬТУРЫ</a:t>
            </a: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7938988"/>
            <a:ext cx="3318464" cy="249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6255" y="90116"/>
            <a:ext cx="67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РАБОТА ЛАБОРАТОРИИ ЭКОЛОГИЧЕСКОГО ОБРАЗОВАНИЯ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МГЭИ ИМ. А.Д. САХАРОВА БГУ ПО РЕАЛИЗАЦИИ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ЦЕЛЕЙ УСТОЙЧИВОГО РАЗВИТИЯ РЕСПУБЛИКИ БЕЛАРУСЬ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(РАБОТА СО ШКОЛАМИ)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009" y="1214934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9250" y="2041994"/>
            <a:ext cx="6711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РАБОТА СО ШКОЛАМИ ОСУЩЕСТВЛЯЕТСЯ ПО НЕСКОЛЬКИМ НАПРАВЛЕНИЯМ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ПРОВЕДЕНИЕ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ОБРАЗОВАТЕЛЬНЫХ МЕРОПРИЯТИЙ ДЛЯ ПЕДАГОГОВ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ОРГАНИЗАЦИЯ НАУЧНОЙ РАБОТЫ СО ШКОЛЬНИКАМИ, МЕРОПРИЯТИЯ В РАМКАХ РАБОТЫ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ШКОЛЫ «ЮНЫЙ ЭКОЛОГ»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71" y="3186460"/>
            <a:ext cx="3420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МЕРОПРИЯТИЯ ДЛЯ ПЕДАГОГОВ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ЕМИНАРЫ (В ТОМ ЧИСЛЕ В ДИСТАНЦИОННОЙ ФОРМЕ)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МАСТЕР-КЛАССЫ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2" y="4410596"/>
            <a:ext cx="658459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33" y="3123002"/>
            <a:ext cx="3096344" cy="12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0782" y="5994772"/>
            <a:ext cx="3420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МЕРОПРИЯТИЯ ДЛЯ УЧАЩИХСЯ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ЭКОЛОГО-ПРОСВЕТИТЕЛЬСКИЕ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НАУЧНЫЕ</a:t>
            </a:r>
          </a:p>
        </p:txBody>
      </p:sp>
      <p:pic>
        <p:nvPicPr>
          <p:cNvPr id="30" name="Рисунок 29" descr="D:\IMG_20190603_1506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97" y="8947099"/>
            <a:ext cx="1192232" cy="150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D:\IMG_20190606_1431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59" y="8942740"/>
            <a:ext cx="1138513" cy="150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84" y="8942740"/>
            <a:ext cx="1924067" cy="151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Рисунок 33" descr="D:\IMG_20190606_1511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2" y="8947099"/>
            <a:ext cx="2228453" cy="1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959492" y="7778544"/>
            <a:ext cx="43914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НАШИ ПАРТНЕРЫ</a:t>
            </a:r>
            <a:r>
              <a:rPr lang="en-US" sz="1400" b="1" dirty="0" smtClean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РЕСПУБЛИКАНСКИЙ ЦЕНТР ЭКОЛОГИИ И КРАЕВЕДЕНИЯ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ИНСТИТУТЫ НАЦИОНАЛЬНОЙ АКАДЕМИИ НАУК БЕЛАРУСИ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МИНСКИЙ ЗООПАРК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ИНФОРМАЦИОННЫЙ ЦЕНТР ПО АТОМНОЙ ЭНЕРГИИ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ШКОЛЫ И ГИМНАЗИИ ГОРОДА МИНСКА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2" y="7318211"/>
            <a:ext cx="2249736" cy="150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862947" y="5994772"/>
            <a:ext cx="3420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02651"/>
                </a:solidFill>
              </a:rPr>
              <a:t>ШКОЛА «ЮНЫЙ ЭКОЛОГ»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4701333"/>
              </p:ext>
            </p:extLst>
          </p:nvPr>
        </p:nvGraphicFramePr>
        <p:xfrm>
          <a:off x="3450748" y="5978948"/>
          <a:ext cx="3910822" cy="218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385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55" y="90116"/>
            <a:ext cx="67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РАБОТА ЛАБОРАТОРИИ ЭКОЛОГИЧЕСКОГО ОБРАЗОВАНИЯ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МГЭИ ИМ. А.Д. САХАРОВА БГУ ПО РЕАЛИЗАЦИИ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ЦЕЛЕЙ УСТОЙЧИВОГО РАЗВИТИЯ РЕСПУБЛИКИ БЕЛАРУСЬ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(РАБОТА СО СТУДЕНТАМИ)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009" y="1214934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0" y="8372220"/>
            <a:ext cx="2592288" cy="20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9250" y="2041994"/>
            <a:ext cx="6711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РАБОТА СО СТУДЕНТАМИ ОСУЩЕСТВЛЯЕТСЯ ПО НЕСКОЛЬКИМ НАПРАВЛЕНИЯМ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ПРОВЕДЕНИЕ ОБРАЗОВАТЕЛЬНЫХ МЕРОПРИЯТИЙ И ПРАКТИКУМОВ, ПРИВЛЕЧЕНИЕ СТУДЕНТОВ К УЧАСТИЮ В ЭКОЛОГИЧЕСКИХ АКЦИЯХ И ЭКОЛОГО-СОЦИАЛЬНЫХ ПРОЕКТАХ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74" y="3186460"/>
            <a:ext cx="270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ОБРАЗОВАТЕЛЬНЫЕ МЕРОПРИЯТИЯ ДЛЯ СТУДЕНТОВ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67" y="3258468"/>
            <a:ext cx="3908408" cy="223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" y="4109790"/>
            <a:ext cx="2530971" cy="13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8773" y="5562724"/>
            <a:ext cx="661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ЭКОЛОГО-ПРОСВЕТИТЕЛЬСКИЕ МЕРОПРИТИЯ И ЭКОЛОГИЧЕСКИЕ АКЦИИ С УЧАСТИЕМ СТУДЕНТОВ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" y="6218703"/>
            <a:ext cx="3069576" cy="204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82" y="8372221"/>
            <a:ext cx="3954435" cy="20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10" y="6235658"/>
            <a:ext cx="817707" cy="19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32" y="6235658"/>
            <a:ext cx="2681386" cy="201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55" y="90116"/>
            <a:ext cx="679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РАБОТА ЛАБОРАТОРИИ ЭКОЛОГИЧЕСКОГО ОБРАЗОВАНИЯ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МГЭИ ИМ. А.Д. САХАРОВА БГУ ПО РЕАЛИЗАЦИИ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ЦЕЛЕЙ УСТОЙЧИВОГО РАЗВИТИЯ РЕСПУБЛИКИ БЕЛАРУСЬ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(ЭКОЛОГО-ПРОСВЕТИТЕЛЬСКАЯ И -СОЦИАЛЬНАЯ РАБОТА)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009" y="1214934"/>
            <a:ext cx="551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/>
              <a:t>Смольник Надежда Сергеевна, </a:t>
            </a:r>
          </a:p>
          <a:p>
            <a:pPr algn="ctr"/>
            <a:r>
              <a:rPr lang="ru-RU" sz="1200" i="1" dirty="0" smtClean="0"/>
              <a:t>заведующий учебно-методической лабораторией экологического образования </a:t>
            </a:r>
          </a:p>
          <a:p>
            <a:pPr algn="ctr"/>
            <a:r>
              <a:rPr lang="ru-RU" sz="1200" i="1" dirty="0" smtClean="0"/>
              <a:t>МГЭИ им. А.Д. Сахарова БГУ, город Минск, Республика Беларусь</a:t>
            </a:r>
            <a:endParaRPr lang="ru-RU" sz="1200" i="1" dirty="0"/>
          </a:p>
        </p:txBody>
      </p:sp>
      <p:pic>
        <p:nvPicPr>
          <p:cNvPr id="9" name="Picture 2" descr="http://www.iseu.bsu.by/wp-content/uploads/2019/04/OeupWF0n_RE-360x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" y="3759347"/>
            <a:ext cx="2309851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94" y="3759424"/>
            <a:ext cx="2383702" cy="16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02" y="3263839"/>
            <a:ext cx="1618151" cy="21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1" y="8283851"/>
            <a:ext cx="4400325" cy="21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9250" y="2041994"/>
            <a:ext cx="6711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ЭКОЛОГО-ПРОСВЕТИТЕЛЬСКИЕ И ЭКОЛОГО-СОЦИАЛЬНЫЕ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ПРОЕКТЫ ИМЕЮТ ВАЖНОЕ ЗНАЧЕНИЕ ПРИ РЕАЛИЗАЦИИ ИДЕЙ ЭКОЛОГИЧЕСКОГО ОБРАЗОВАНИЯ И ТАКЖЕ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ЯВЛЯЮТСЯ ВАЖНОЙ СОСТАВЛЯЮЩЕЙ ПРИ ДОСТИЖЕНИИ ЦЕЛЕЙ УСТОЙЧИВОГО РАЗВИТИТИЯ  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796" y="3113093"/>
            <a:ext cx="482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УЧАСТИЕ В ПРОСВЕТИТЕЛЬСКИХ ЭКОЛОГИЧЕСКИХ МЕРОПРИЯТИЯХ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949" y="7931444"/>
            <a:ext cx="672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УЧАСТИЕ В РЕАЛИЗАЦИИ ЭКОЛОГО-СОЦИАЛЬНОГО ПРОЕКТА «АЗБУКА ЭКОЛОГИИ»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58" y="5490716"/>
            <a:ext cx="567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ЭКОЛОГО-СОЦИАЛЬНОМ ПРОЕКТЕ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«НОВАЯ ЖИЗНЬ В ОБМЕН НА КРЫШЕЧКИ»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6" y="5629178"/>
            <a:ext cx="1564636" cy="224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44" y="8577775"/>
            <a:ext cx="1991709" cy="186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7" y="6137047"/>
            <a:ext cx="2208654" cy="178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18" y="6137047"/>
            <a:ext cx="2460290" cy="17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588</Words>
  <Application>Microsoft Office PowerPoint</Application>
  <PresentationFormat>Произвольный</PresentationFormat>
  <Paragraphs>86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2019-11-27T10:44:40Z</dcterms:created>
  <dcterms:modified xsi:type="dcterms:W3CDTF">2020-03-13T12:28:23Z</dcterms:modified>
</cp:coreProperties>
</file>