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7" r:id="rId1"/>
  </p:sldMasterIdLst>
  <p:notesMasterIdLst>
    <p:notesMasterId r:id="rId19"/>
  </p:notesMasterIdLst>
  <p:sldIdLst>
    <p:sldId id="269" r:id="rId2"/>
    <p:sldId id="270" r:id="rId3"/>
    <p:sldId id="273" r:id="rId4"/>
    <p:sldId id="271" r:id="rId5"/>
    <p:sldId id="272" r:id="rId6"/>
    <p:sldId id="274" r:id="rId7"/>
    <p:sldId id="261" r:id="rId8"/>
    <p:sldId id="275" r:id="rId9"/>
    <p:sldId id="262" r:id="rId10"/>
    <p:sldId id="263" r:id="rId11"/>
    <p:sldId id="264" r:id="rId12"/>
    <p:sldId id="276" r:id="rId13"/>
    <p:sldId id="265" r:id="rId14"/>
    <p:sldId id="266" r:id="rId15"/>
    <p:sldId id="277" r:id="rId16"/>
    <p:sldId id="267" r:id="rId17"/>
    <p:sldId id="268" r:id="rId18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0"/>
    </p:embeddedFont>
    <p:embeddedFont>
      <p:font typeface="Wingdings 3" panose="05040102010807070707" pitchFamily="18" charset="2"/>
      <p:regular r:id="rId21"/>
    </p:embeddedFont>
    <p:embeddedFont>
      <p:font typeface="Trebuchet MS" panose="020B0603020202020204" pitchFamily="34" charset="0"/>
      <p:regular r:id="rId22"/>
      <p:bold r:id="rId23"/>
      <p:italic r:id="rId24"/>
      <p:boldItalic r:id="rId25"/>
    </p:embeddedFont>
    <p:embeddedFont>
      <p:font typeface="Raleway" panose="020B0604020202020204" charset="-52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59d18f6ef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59d18f6ef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9d8727ff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9d8727ff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40fd2362265d39f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40fd2362265d39f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40fd2362265d39f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40fd2362265d39f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f1e4e2d10b725c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4f1e4e2d10b725c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9acdceafc12a0d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9acdceafc12a0d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74a38ee1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74a38ee1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970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5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99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0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7877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15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55C6B4A9-1611-4792-9094-5F34BCA07E0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89333C77-0158-454C-844F-B7AB9BD7DAD4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330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759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illustration">
  <p:cSld name="Blank no illustra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334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044175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038350"/>
            <a:ext cx="4929300" cy="1862700"/>
          </a:xfrm>
          <a:prstGeom prst="rect">
            <a:avLst/>
          </a:prstGeom>
        </p:spPr>
        <p:txBody>
          <a:bodyPr spcFirstLastPara="1" wrap="square" lIns="0" tIns="0" rIns="0" bIns="0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24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858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13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EB712588-04B1-427B-82EE-E8DB90309F08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6FF9F0C5-380F-41C2-899A-BAC0F0927E16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7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56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36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73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42A54C80-263E-416B-A8E0-580EDEADCBD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519954A3-9DFD-4C44-94BA-B95130A3BA1C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41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buClrTx/>
            </a:pPr>
            <a:fld id="{B61BEF0D-F0BB-DE4B-95CE-6DB70DBA9567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3/15/2020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buClrTx/>
            </a:pPr>
            <a:endParaRPr lang="en-US" kern="1200" dirty="0">
              <a:solidFill>
                <a:prstClr val="black">
                  <a:tint val="75000"/>
                </a:prstClr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‹#›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175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4539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5" Type="http://schemas.openxmlformats.org/officeDocument/2006/relationships/hyperlink" Target="http://school.ecounivers.ru/" TargetMode="Externa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981200" y="3612606"/>
            <a:ext cx="5090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dirty="0" smtClean="0"/>
              <a:t>Брестский </a:t>
            </a:r>
            <a:r>
              <a:rPr lang="ru-RU" dirty="0"/>
              <a:t>государственный технический университет, </a:t>
            </a:r>
          </a:p>
          <a:p>
            <a:pPr algn="ctr"/>
            <a:r>
              <a:rPr lang="ru-RU" dirty="0"/>
              <a:t>Средняя школа № 9 г. Бреста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86933" y="863590"/>
            <a:ext cx="629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ИГРОВЫЕ ТЕХНОЛОГИИ В ЭКОЛОГИЧЕСКОМ ОБРАЗОВАНИИ </a:t>
            </a:r>
          </a:p>
          <a:p>
            <a:pPr algn="ctr"/>
            <a:r>
              <a:rPr lang="ru-RU" sz="2000" b="1" dirty="0"/>
              <a:t>(ИЗ ОПЫТА РАБОТЫ)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6587" y="2094697"/>
            <a:ext cx="53814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Кузьмич Валентина </a:t>
            </a:r>
            <a:r>
              <a:rPr lang="ru-RU" b="1" dirty="0" smtClean="0"/>
              <a:t>Николаевна </a:t>
            </a:r>
          </a:p>
          <a:p>
            <a:pPr algn="ctr"/>
            <a:r>
              <a:rPr lang="ru-RU" dirty="0" smtClean="0"/>
              <a:t>к</a:t>
            </a:r>
            <a:r>
              <a:rPr lang="ru-RU" dirty="0"/>
              <a:t>. ист. н., доцент кафедры,</a:t>
            </a:r>
          </a:p>
          <a:p>
            <a:pPr algn="ctr"/>
            <a:r>
              <a:rPr lang="ru-RU" dirty="0"/>
              <a:t> учитель истории и обществоведения высшей категории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59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457200" y="984150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Задачи проекта: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17" name="Google Shape;117;p21"/>
          <p:cNvSpPr/>
          <p:nvPr/>
        </p:nvSpPr>
        <p:spPr>
          <a:xfrm>
            <a:off x="531200" y="2117850"/>
            <a:ext cx="4576200" cy="1001100"/>
          </a:xfrm>
          <a:prstGeom prst="roundRect">
            <a:avLst>
              <a:gd name="adj" fmla="val 16667"/>
            </a:avLst>
          </a:prstGeom>
          <a:solidFill>
            <a:srgbClr val="A7D8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разработать игры экологической направленности для учащихся младшего и старшего звеньев;</a:t>
            </a:r>
            <a:endParaRPr sz="16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8" name="Google Shape;118;p21"/>
          <p:cNvSpPr/>
          <p:nvPr/>
        </p:nvSpPr>
        <p:spPr>
          <a:xfrm>
            <a:off x="340900" y="2068500"/>
            <a:ext cx="703200" cy="703200"/>
          </a:xfrm>
          <a:prstGeom prst="ellipse">
            <a:avLst/>
          </a:prstGeom>
          <a:solidFill>
            <a:srgbClr val="52A5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sz="24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531200" y="3456149"/>
            <a:ext cx="4576200" cy="703200"/>
          </a:xfrm>
          <a:prstGeom prst="roundRect">
            <a:avLst>
              <a:gd name="adj" fmla="val 16667"/>
            </a:avLst>
          </a:prstGeom>
          <a:solidFill>
            <a:srgbClr val="A7D8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повысить экологическую культуру учащихся.</a:t>
            </a:r>
            <a:endParaRPr sz="16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340900" y="3406788"/>
            <a:ext cx="703200" cy="703200"/>
          </a:xfrm>
          <a:prstGeom prst="ellipse">
            <a:avLst/>
          </a:prstGeom>
          <a:solidFill>
            <a:srgbClr val="52A5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</a:t>
            </a:r>
            <a:endParaRPr sz="24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46518" y="365832"/>
            <a:ext cx="6300300" cy="85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Игра «Экополия»</a:t>
            </a:r>
            <a:endParaRPr dirty="0"/>
          </a:p>
        </p:txBody>
      </p:sp>
      <p:sp>
        <p:nvSpPr>
          <p:cNvPr id="126" name="Google Shape;126;p2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1240913" y="747750"/>
            <a:ext cx="3315250" cy="468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574454" y="365832"/>
            <a:ext cx="31970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Э</a:t>
            </a:r>
            <a:r>
              <a:rPr lang="ru-RU" dirty="0" smtClean="0"/>
              <a:t>то </a:t>
            </a:r>
            <a:r>
              <a:rPr lang="ru-RU" dirty="0"/>
              <a:t>адаптация традиционной «Монополии». Главное </a:t>
            </a:r>
            <a:r>
              <a:rPr lang="ru-RU" dirty="0" smtClean="0"/>
              <a:t>отличие в </a:t>
            </a:r>
            <a:r>
              <a:rPr lang="ru-RU" dirty="0"/>
              <a:t>том, что любая </a:t>
            </a:r>
            <a:r>
              <a:rPr lang="ru-RU" dirty="0" smtClean="0"/>
              <a:t>недвижимость </a:t>
            </a:r>
            <a:r>
              <a:rPr lang="ru-RU" dirty="0"/>
              <a:t>здесь имеет свою экологическую нагрузку, которую непременно нужно компенсировать, отчислив определенный процент от своего дохода мусороперерабатывающему заводу, очистным сооружениям,  или </a:t>
            </a:r>
            <a:r>
              <a:rPr lang="ru-RU" dirty="0" err="1" smtClean="0"/>
              <a:t>хтя</a:t>
            </a:r>
            <a:r>
              <a:rPr lang="ru-RU" dirty="0" smtClean="0"/>
              <a:t> </a:t>
            </a:r>
            <a:r>
              <a:rPr lang="ru-RU" dirty="0"/>
              <a:t>бы снизить ее, купив лес или болото либо организовав на территории загрязняющего объекта. Если экологические сборы не уплачены 3 игровых года, экологическая нагрузка становится критической и игрок временно покидает игру. Таким образом, побеждает, как и в традиционной «Монополии», тот, кто остался в игре последним.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buClrTx/>
            </a:pPr>
            <a:fld id="{D57F1E4F-1CFF-5643-939E-217C01CDF565}" type="slidenum">
              <a:rPr lang="en-US" kern="1200" smtClean="0">
                <a:solidFill>
                  <a:srgbClr val="90C226"/>
                </a:solidFill>
                <a:latin typeface="Trebuchet MS" panose="020B0603020202020204"/>
                <a:ea typeface="+mn-ea"/>
                <a:cs typeface="+mn-cs"/>
              </a:rPr>
              <a:pPr defTabSz="342900">
                <a:buClrTx/>
              </a:pPr>
              <a:t>12</a:t>
            </a:fld>
            <a:endParaRPr lang="en-US" kern="1200" dirty="0">
              <a:solidFill>
                <a:srgbClr val="90C226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203" y="2898468"/>
            <a:ext cx="2877561" cy="21642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41" y="207598"/>
            <a:ext cx="5241431" cy="39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6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4285082" y="406398"/>
            <a:ext cx="4654500" cy="54342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Экологическая «бродилка»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3" name="Google Shape;133;p2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801" y="152400"/>
            <a:ext cx="3412120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326332" y="1769400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/>
              <a:t>Её принцип </a:t>
            </a:r>
            <a:r>
              <a:rPr lang="ru-RU" dirty="0" smtClean="0"/>
              <a:t>прост: игрок </a:t>
            </a:r>
            <a:r>
              <a:rPr lang="ru-RU" dirty="0"/>
              <a:t>бросает игральный кубик, после чего совершает ход. В зависимости от цвета поля, на которое он попал, там может быть вопрос на общую экологическую культуру (в основном об ответственном отношении к природе), о загрязнении окружающей среды, об экологии Беларуси и об отношении к бытовым отходам (вопросы на карточках). Например, ответив на один вопрос, игрок продвигается на одно поле вперёд. Вопрос, посвященным бытовым отходам, может быть оценен и в 2 балла и, соответственно, 2 передвижения вперёд в случае оригинального ответа. Таким образом, побеждает игрок, первым достигший финиша.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8773" y="1144693"/>
            <a:ext cx="370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Предназначена для младших школьников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title" idx="4294967295"/>
          </p:nvPr>
        </p:nvSpPr>
        <p:spPr>
          <a:xfrm>
            <a:off x="0" y="492125"/>
            <a:ext cx="9144000" cy="393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Экологический квест</a:t>
            </a:r>
            <a:endParaRPr sz="3000"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638" y="1304300"/>
            <a:ext cx="8804727" cy="32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59275" y="1915050"/>
            <a:ext cx="2421291" cy="322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1297094" y="655235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Также мы 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решили выйти за рамки школы — а </a:t>
            </a:r>
            <a:r>
              <a:rPr lang="ru-RU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рядом с ней находится парк 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— и придумали </a:t>
            </a:r>
            <a:r>
              <a:rPr lang="ru-RU" sz="1800" b="1" dirty="0" err="1">
                <a:latin typeface="Arial" panose="020B0604020202020204" pitchFamily="34" charset="0"/>
                <a:ea typeface="Arial" panose="020B0604020202020204" pitchFamily="34" charset="0"/>
              </a:rPr>
              <a:t>квест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ru-RU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 algn="just"/>
            <a:r>
              <a:rPr lang="ru-RU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В 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парке </a:t>
            </a:r>
            <a:r>
              <a:rPr lang="ru-RU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много привезенных растений, 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которые редко кто-то замечает. Мы решили привлечь внимание ребят к ним и составили </a:t>
            </a:r>
            <a:r>
              <a:rPr lang="ru-RU" sz="1800" b="1" dirty="0" err="1">
                <a:latin typeface="Arial" panose="020B0604020202020204" pitchFamily="34" charset="0"/>
                <a:ea typeface="Arial" panose="020B0604020202020204" pitchFamily="34" charset="0"/>
              </a:rPr>
              <a:t>квест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 по этим растениям. </a:t>
            </a:r>
            <a:endParaRPr lang="ru-RU" sz="1800" b="1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ru-RU" sz="1800" b="1" dirty="0" smtClean="0">
                <a:latin typeface="Arial" panose="020B0604020202020204" pitchFamily="34" charset="0"/>
                <a:ea typeface="Arial" panose="020B0604020202020204" pitchFamily="34" charset="0"/>
              </a:rPr>
              <a:t>И </a:t>
            </a:r>
            <a:r>
              <a:rPr lang="ru-RU" sz="1800" b="1" dirty="0">
                <a:latin typeface="Arial" panose="020B0604020202020204" pitchFamily="34" charset="0"/>
                <a:ea typeface="Arial" panose="020B0604020202020204" pitchFamily="34" charset="0"/>
              </a:rPr>
              <a:t>добавили в него несколько заданий на креативность, например: сфотографироваться с котом, найти ослика и лошадь, спеть песню о природе.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3395431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183" y="152388"/>
            <a:ext cx="3629020" cy="4838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1495" y="675075"/>
            <a:ext cx="5057780" cy="3793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55" name="Google Shape;155;p26"/>
          <p:cNvSpPr txBox="1"/>
          <p:nvPr/>
        </p:nvSpPr>
        <p:spPr>
          <a:xfrm>
            <a:off x="5919800" y="1178675"/>
            <a:ext cx="2925000" cy="26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9600">
                <a:solidFill>
                  <a:srgbClr val="A7A4BC"/>
                </a:solidFill>
              </a:rPr>
              <a:t>😉</a:t>
            </a:r>
            <a:endParaRPr sz="9600">
              <a:solidFill>
                <a:srgbClr val="A7A4BC"/>
              </a:solidFill>
            </a:endParaRPr>
          </a:p>
        </p:txBody>
      </p:sp>
      <p:sp>
        <p:nvSpPr>
          <p:cNvPr id="156" name="Google Shape;156;p26"/>
          <p:cNvSpPr txBox="1"/>
          <p:nvPr/>
        </p:nvSpPr>
        <p:spPr>
          <a:xfrm>
            <a:off x="342500" y="1196100"/>
            <a:ext cx="5577300" cy="27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Спасибо за внимание!</a:t>
            </a:r>
            <a:endParaRPr sz="7200" b="1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279852" y="1807829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Arial Black" panose="020B0A04020102020204" pitchFamily="34" charset="0"/>
              </a:rPr>
              <a:t>E</a:t>
            </a:r>
            <a:r>
              <a:rPr lang="ru-RU" dirty="0" err="1" smtClean="0">
                <a:latin typeface="Arial Black" panose="020B0A04020102020204" pitchFamily="34" charset="0"/>
              </a:rPr>
              <a:t>ducation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(образование)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6054" y="1807829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E</a:t>
            </a:r>
            <a:r>
              <a:rPr lang="ru-RU" dirty="0" err="1" smtClean="0">
                <a:latin typeface="Arial Black" panose="020B0A04020102020204" pitchFamily="34" charset="0"/>
              </a:rPr>
              <a:t>ntertainment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(</a:t>
            </a:r>
            <a:r>
              <a:rPr lang="ru-RU" dirty="0">
                <a:latin typeface="Arial Black" panose="020B0A04020102020204" pitchFamily="34" charset="0"/>
              </a:rPr>
              <a:t>развлечение)</a:t>
            </a:r>
          </a:p>
        </p:txBody>
      </p:sp>
      <p:sp>
        <p:nvSpPr>
          <p:cNvPr id="6" name="Плюс 5"/>
          <p:cNvSpPr/>
          <p:nvPr/>
        </p:nvSpPr>
        <p:spPr>
          <a:xfrm>
            <a:off x="2257691" y="1710034"/>
            <a:ext cx="693311" cy="71881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 6"/>
          <p:cNvSpPr/>
          <p:nvPr/>
        </p:nvSpPr>
        <p:spPr>
          <a:xfrm>
            <a:off x="4950199" y="1719961"/>
            <a:ext cx="602879" cy="71881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53078" y="1700107"/>
            <a:ext cx="3403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E</a:t>
            </a:r>
            <a:r>
              <a:rPr lang="ru-RU" dirty="0" err="1" smtClean="0">
                <a:latin typeface="Arial Black" panose="020B0A04020102020204" pitchFamily="34" charset="0"/>
              </a:rPr>
              <a:t>dutainment</a:t>
            </a:r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en-US" dirty="0">
                <a:latin typeface="Arial Black" panose="020B0A04020102020204" pitchFamily="34" charset="0"/>
              </a:rPr>
              <a:t>(</a:t>
            </a:r>
            <a:r>
              <a:rPr lang="ru-RU" dirty="0" smtClean="0">
                <a:latin typeface="Arial Black" panose="020B0A04020102020204" pitchFamily="34" charset="0"/>
              </a:rPr>
              <a:t>обучение </a:t>
            </a:r>
            <a:r>
              <a:rPr lang="ru-RU" dirty="0">
                <a:latin typeface="Arial Black" panose="020B0A04020102020204" pitchFamily="34" charset="0"/>
              </a:rPr>
              <a:t>через </a:t>
            </a:r>
            <a:r>
              <a:rPr lang="ru-RU" dirty="0" smtClean="0">
                <a:latin typeface="Arial Black" panose="020B0A04020102020204" pitchFamily="34" charset="0"/>
              </a:rPr>
              <a:t>развлечение</a:t>
            </a:r>
            <a:r>
              <a:rPr lang="en-US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и</a:t>
            </a:r>
            <a:r>
              <a:rPr lang="ru-RU" dirty="0" smtClean="0">
                <a:latin typeface="Arial Black" panose="020B0A04020102020204" pitchFamily="34" charset="0"/>
              </a:rPr>
              <a:t>ли </a:t>
            </a:r>
            <a:r>
              <a:rPr lang="ru-RU" dirty="0" err="1" smtClean="0">
                <a:latin typeface="Arial Black" panose="020B0A04020102020204" pitchFamily="34" charset="0"/>
              </a:rPr>
              <a:t>геймификация</a:t>
            </a:r>
            <a:endParaRPr lang="en-US" dirty="0" smtClean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3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lide-5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106363"/>
            <a:ext cx="6645275" cy="4983162"/>
          </a:xfrm>
        </p:spPr>
      </p:pic>
    </p:spTree>
    <p:extLst>
      <p:ext uri="{BB962C8B-B14F-4D97-AF65-F5344CB8AC3E}">
        <p14:creationId xmlns:p14="http://schemas.microsoft.com/office/powerpoint/2010/main" val="2205627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0"/>
    </mc:Choice>
    <mc:Fallback>
      <p:transition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Прямоугольник 2"/>
          <p:cNvSpPr/>
          <p:nvPr/>
        </p:nvSpPr>
        <p:spPr>
          <a:xfrm>
            <a:off x="765387" y="1232922"/>
            <a:ext cx="73355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поддерживает интерес учащихся через сочетание внутренней и внешней мотивации (внутренней является личное удовлетворение и признание окружающих, внешней – причастность к решению масштабных проблем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даёт возможности для создания непосредственного опыта – тренировка и освоение навыков происходит прямо в процессе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Соревновательный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 приводит к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самоактуализации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использовании всех личных ресурсов для достижения наилучшего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 ситуацию успешности.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1991" y="467359"/>
            <a:ext cx="7042312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решить сразу несколько задач:</a:t>
            </a:r>
            <a:endParaRPr lang="ru-RU" sz="28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4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TextBox 3"/>
          <p:cNvSpPr txBox="1"/>
          <p:nvPr/>
        </p:nvSpPr>
        <p:spPr>
          <a:xfrm>
            <a:off x="567558" y="1971039"/>
            <a:ext cx="3550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Ресурс предлагает: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</a:rPr>
              <a:t>Экологические </a:t>
            </a:r>
            <a:r>
              <a:rPr lang="ru-RU" sz="2000" b="1" dirty="0" err="1" smtClean="0">
                <a:solidFill>
                  <a:srgbClr val="0070C0"/>
                </a:solidFill>
              </a:rPr>
              <a:t>квесты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b="1" dirty="0" err="1" smtClean="0">
                <a:solidFill>
                  <a:srgbClr val="0070C0"/>
                </a:solidFill>
              </a:rPr>
              <a:t>Квизы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</a:rPr>
              <a:t>Марафоны</a:t>
            </a:r>
          </a:p>
          <a:p>
            <a:endParaRPr lang="ru-RU" sz="2000" b="1" dirty="0">
              <a:solidFill>
                <a:srgbClr val="0070C0"/>
              </a:solidFill>
            </a:endParaRPr>
          </a:p>
          <a:p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468" y="78412"/>
            <a:ext cx="1854306" cy="24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01" y="2235341"/>
            <a:ext cx="1962679" cy="2616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9343" y="2691036"/>
            <a:ext cx="2694657" cy="20209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262" y="173182"/>
            <a:ext cx="523549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Можно использовать готовые разработки, к примеру ресурс «</a:t>
            </a:r>
            <a:r>
              <a:rPr lang="ru-RU" sz="2000" b="1" dirty="0" err="1"/>
              <a:t>Экопросветитель</a:t>
            </a:r>
            <a:r>
              <a:rPr lang="ru-RU" sz="2000" b="1" dirty="0"/>
              <a:t>»</a:t>
            </a:r>
            <a:r>
              <a:rPr lang="en-US" sz="2000" b="1" dirty="0"/>
              <a:t> </a:t>
            </a:r>
            <a:endParaRPr lang="ru-RU" sz="2000" b="1" dirty="0"/>
          </a:p>
          <a:p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85707" y="1192107"/>
            <a:ext cx="3808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hlinkClick r:id="rId5"/>
              </a:rPr>
              <a:t>http://</a:t>
            </a:r>
            <a:r>
              <a:rPr lang="en-US" sz="2000" b="1" dirty="0" smtClean="0">
                <a:solidFill>
                  <a:srgbClr val="0070C0"/>
                </a:solidFill>
                <a:hlinkClick r:id="rId5"/>
              </a:rPr>
              <a:t>school.ecounivers.ru</a:t>
            </a:r>
            <a:endParaRPr lang="ru-RU" sz="2000" b="1" dirty="0">
              <a:solidFill>
                <a:srgbClr val="0070C0"/>
              </a:solidFill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4673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670561" y="589280"/>
            <a:ext cx="634981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b="1" dirty="0" smtClean="0"/>
              <a:t>Можно участвовать в международных проектах</a:t>
            </a:r>
            <a:endParaRPr lang="ru-RU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44787" y="1798936"/>
            <a:ext cx="52521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Средняя школа № 9 г. Бреста, являясь Ассоциированной школой ЮНЕСКО, </a:t>
            </a:r>
          </a:p>
          <a:p>
            <a:pPr algn="ct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была приглашена к участию </a:t>
            </a:r>
          </a:p>
          <a:p>
            <a:pPr algn="ct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в международной имитационно-ролевой игре «Глобальный вопрос» </a:t>
            </a:r>
          </a:p>
          <a:p>
            <a:pPr algn="ctr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и уже третий год занимает призовое место</a:t>
            </a:r>
            <a:endParaRPr lang="ru-RU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011" y="2762383"/>
            <a:ext cx="2499577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2062950" y="0"/>
            <a:ext cx="5018100" cy="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Глобальный вопрос</a:t>
            </a:r>
            <a:endParaRPr sz="3600" b="1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408" y="857100"/>
            <a:ext cx="3014133" cy="2099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329330" y="1711677"/>
            <a:ext cx="2305200" cy="11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2018 — 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1C232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 место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2" name="Google Shape;102;p19"/>
          <p:cNvSpPr txBox="1"/>
          <p:nvPr/>
        </p:nvSpPr>
        <p:spPr>
          <a:xfrm>
            <a:off x="46163" y="746278"/>
            <a:ext cx="2305200" cy="11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2017 — 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7F6000"/>
                </a:solidFill>
                <a:latin typeface="Raleway"/>
                <a:ea typeface="Raleway"/>
                <a:cs typeface="Raleway"/>
                <a:sym typeface="Raleway"/>
              </a:rPr>
              <a:t>4</a:t>
            </a:r>
            <a:r>
              <a:rPr lang="en" sz="3000" b="1" dirty="0">
                <a:solidFill>
                  <a:srgbClr val="BF9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место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Google Shape;101;p19"/>
          <p:cNvSpPr txBox="1"/>
          <p:nvPr/>
        </p:nvSpPr>
        <p:spPr>
          <a:xfrm>
            <a:off x="550327" y="2848691"/>
            <a:ext cx="2305200" cy="11382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 smtClean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201</a:t>
            </a:r>
            <a:r>
              <a:rPr lang="ru-RU" sz="3000" b="1" dirty="0" smtClean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9</a:t>
            </a:r>
            <a:r>
              <a:rPr lang="en" sz="3000" b="1" dirty="0" smtClean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— 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>
                <a:solidFill>
                  <a:srgbClr val="F1C232"/>
                </a:solidFill>
                <a:latin typeface="Raleway"/>
                <a:ea typeface="Raleway"/>
                <a:cs typeface="Raleway"/>
                <a:sym typeface="Raleway"/>
              </a:rPr>
              <a:t>3</a:t>
            </a:r>
            <a:r>
              <a:rPr lang="en" sz="3000" b="1" dirty="0" smtClean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место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22" y="532800"/>
            <a:ext cx="2315862" cy="41170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29" y="3030613"/>
            <a:ext cx="2865368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955964" y="741218"/>
            <a:ext cx="40663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А можно создавать свой продукт, развивая творческие способности учащихся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08" name="Google Shape;108;p20"/>
          <p:cNvSpPr/>
          <p:nvPr/>
        </p:nvSpPr>
        <p:spPr>
          <a:xfrm>
            <a:off x="279225" y="1852650"/>
            <a:ext cx="3767400" cy="2215200"/>
          </a:xfrm>
          <a:prstGeom prst="roundRect">
            <a:avLst>
              <a:gd name="adj" fmla="val 16667"/>
            </a:avLst>
          </a:prstGeom>
          <a:solidFill>
            <a:srgbClr val="A7D8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улучшить </a:t>
            </a:r>
            <a:r>
              <a:rPr lang="en" sz="1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качество экологического образования, повысив заинтересованность учащихся.</a:t>
            </a:r>
            <a:endParaRPr sz="1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09" name="Google Shape;109;p20"/>
          <p:cNvSpPr txBox="1"/>
          <p:nvPr/>
        </p:nvSpPr>
        <p:spPr>
          <a:xfrm>
            <a:off x="353732" y="326205"/>
            <a:ext cx="4581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 dirty="0" smtClean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Проект</a:t>
            </a:r>
            <a:r>
              <a:rPr lang="en" sz="3000" b="1" dirty="0" smtClean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000" b="1" dirty="0">
                <a:solidFill>
                  <a:srgbClr val="A7D86D"/>
                </a:solidFill>
                <a:latin typeface="Raleway"/>
                <a:ea typeface="Raleway"/>
                <a:cs typeface="Raleway"/>
                <a:sym typeface="Raleway"/>
              </a:rPr>
              <a:t>“Play&amp;Learn” — </a:t>
            </a:r>
            <a:endParaRPr sz="3000" b="1" dirty="0">
              <a:solidFill>
                <a:srgbClr val="A7D86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20860" y="326205"/>
            <a:ext cx="4434074" cy="33255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046625" y="401889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Результат </a:t>
            </a:r>
            <a:r>
              <a:rPr lang="ru-RU" dirty="0"/>
              <a:t>совместной работы педагогов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Кузьмич В.Н и Литвин Н.Г.)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учеников (</a:t>
            </a:r>
            <a:r>
              <a:rPr lang="ru-RU" dirty="0" err="1"/>
              <a:t>Понеженко</a:t>
            </a:r>
            <a:r>
              <a:rPr lang="ru-RU" dirty="0"/>
              <a:t> В. и Родина А.)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1477" y="1381542"/>
            <a:ext cx="9204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/>
              <a:t>Цель: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90</TotalTime>
  <Words>586</Words>
  <Application>Microsoft Office PowerPoint</Application>
  <PresentationFormat>Экран (16:9)</PresentationFormat>
  <Paragraphs>76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 Black</vt:lpstr>
      <vt:lpstr>Wingdings 3</vt:lpstr>
      <vt:lpstr>Trebuchet MS</vt:lpstr>
      <vt:lpstr>Raleway</vt:lpstr>
      <vt:lpstr>Arial</vt:lpstr>
      <vt:lpstr>Times New Roman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Задачи проекта:</vt:lpstr>
      <vt:lpstr>Игра «Экополия»</vt:lpstr>
      <vt:lpstr>Презентация PowerPoint</vt:lpstr>
      <vt:lpstr>Экологическая «бродилка»</vt:lpstr>
      <vt:lpstr>Экологический квест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Yarik</cp:lastModifiedBy>
  <cp:revision>12</cp:revision>
  <dcterms:modified xsi:type="dcterms:W3CDTF">2020-03-15T16:54:45Z</dcterms:modified>
</cp:coreProperties>
</file>