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</p:sldIdLst>
  <p:sldSz cx="18288000" cy="10287000"/>
  <p:notesSz cx="6858000" cy="9144000"/>
  <p:embeddedFontLst>
    <p:embeddedFont>
      <p:font typeface="Open Sans" charset="1" panose="020B0606030504020204"/>
      <p:regular r:id="rId6"/>
      <p:bold r:id="rId7"/>
      <p:italic r:id="rId8"/>
      <p:boldItalic r:id="rId9"/>
    </p:embeddedFont>
    <p:embeddedFont>
      <p:font typeface="Open Sans Extra Bold" charset="1" panose="020B0906030804020204"/>
      <p:regular r:id="rId10"/>
      <p:italic r:id="rId11"/>
    </p:embeddedFont>
    <p:embeddedFont>
      <p:font typeface="Open Sans Light" charset="1" panose="020B0306030504020204"/>
      <p:regular r:id="rId12"/>
      <p:bold r:id="rId13"/>
      <p:italic r:id="rId14"/>
      <p:boldItalic r:id="rId15"/>
    </p:embeddedFont>
    <p:embeddedFont>
      <p:font typeface="Arimo" charset="1" panose="020B0604020202020204"/>
      <p:regular r:id="rId16"/>
      <p:bold r:id="rId17"/>
      <p:italic r:id="rId18"/>
      <p:boldItalic r:id="rId19"/>
    </p:embeddedFont>
    <p:embeddedFont>
      <p:font typeface="Cooper Hewitt" charset="1" panose="00000000000000000000"/>
      <p:regular r:id="rId20"/>
      <p:bold r:id="rId21"/>
      <p:italic r:id="rId22"/>
      <p:boldItalic r:id="rId23"/>
    </p:embeddedFont>
    <p:embeddedFont>
      <p:font typeface="Cooper Hewitt Heavy" charset="1" panose="00000000000000000000"/>
      <p:regular r:id="rId24"/>
      <p:italic r:id="rId25"/>
    </p:embeddedFont>
    <p:embeddedFont>
      <p:font typeface="Alegreya Sans SC Black" charset="1" panose="00000A0000000000000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name="AutoShape 3" id="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FAFEFF"/>
            </a:solidFill>
          </p:spPr>
        </p:sp>
        <p:sp>
          <p:nvSpPr>
            <p:cNvPr name="AutoShape 4" id="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C3EBE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38054" y="2726085"/>
            <a:ext cx="16221246" cy="4834831"/>
            <a:chOff x="0" y="0"/>
            <a:chExt cx="21628328" cy="644644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1628328" cy="6446441"/>
              <a:chOff x="0" y="0"/>
              <a:chExt cx="18007674" cy="5367285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8007674" cy="5367285"/>
              </a:xfrm>
              <a:custGeom>
                <a:avLst/>
                <a:gdLst/>
                <a:ahLst/>
                <a:cxnLst/>
                <a:rect r="r" b="b" t="t" l="l"/>
                <a:pathLst>
                  <a:path h="5367285" w="18007674">
                    <a:moveTo>
                      <a:pt x="0" y="0"/>
                    </a:moveTo>
                    <a:lnTo>
                      <a:pt x="0" y="5367285"/>
                    </a:lnTo>
                    <a:lnTo>
                      <a:pt x="18007674" y="5367285"/>
                    </a:lnTo>
                    <a:lnTo>
                      <a:pt x="18007674" y="0"/>
                    </a:lnTo>
                    <a:lnTo>
                      <a:pt x="0" y="0"/>
                    </a:lnTo>
                    <a:close/>
                    <a:moveTo>
                      <a:pt x="17946714" y="5306325"/>
                    </a:moveTo>
                    <a:lnTo>
                      <a:pt x="59690" y="5306325"/>
                    </a:lnTo>
                    <a:lnTo>
                      <a:pt x="59690" y="59690"/>
                    </a:lnTo>
                    <a:lnTo>
                      <a:pt x="17946714" y="59690"/>
                    </a:lnTo>
                    <a:lnTo>
                      <a:pt x="17946714" y="5306325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2511391" y="1212969"/>
              <a:ext cx="18035160" cy="3953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b="false" sz="7200" i="false" spc="-72">
                  <a:solidFill>
                    <a:srgbClr val="C3EBE2"/>
                  </a:solidFill>
                  <a:latin typeface="Cooper Hewitt Heavy"/>
                </a:rPr>
                <a:t>SENIOR PUPILS DEVELOPMENT OF RATIONAL NATURAL RESOURCES CONSUMPTION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09431" y="8602009"/>
            <a:ext cx="985286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FFFFFF"/>
                </a:solidFill>
                <a:latin typeface="Open Sans"/>
              </a:rPr>
              <a:t>Presented by Zlata Minaycheva and Yulia Mikheyeva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68047" y="1121058"/>
            <a:ext cx="8438207" cy="74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25"/>
              </a:lnSpc>
              <a:spcBef>
                <a:spcPct val="0"/>
              </a:spcBef>
            </a:pPr>
            <a:r>
              <a:rPr lang="en-US" b="false" sz="4375" i="false">
                <a:solidFill>
                  <a:srgbClr val="FFFFFF"/>
                </a:solidFill>
                <a:latin typeface="Open Sans Light"/>
              </a:rPr>
              <a:t>Secondary school No 121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04336" y="1774144"/>
            <a:ext cx="16230600" cy="812681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085193" y="473219"/>
            <a:ext cx="16230600" cy="1468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619"/>
              </a:lnSpc>
              <a:spcBef>
                <a:spcPct val="0"/>
              </a:spcBef>
            </a:pPr>
            <a:r>
              <a:rPr lang="en-US" b="false" sz="8299" i="false">
                <a:solidFill>
                  <a:srgbClr val="FFFFFF"/>
                </a:solidFill>
                <a:latin typeface="Alegreya Sans SC Black"/>
              </a:rPr>
              <a:t>What is ecological footprint?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4331990">
            <a:off x="-5014536" y="638295"/>
            <a:ext cx="11824110" cy="5442705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-6824472">
            <a:off x="-6159705" y="4415967"/>
            <a:ext cx="11824110" cy="5442705"/>
          </a:xfrm>
          <a:prstGeom prst="rect">
            <a:avLst/>
          </a:prstGeom>
          <a:solidFill>
            <a:srgbClr val="C3EBE2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295900" y="3963896"/>
            <a:ext cx="3535578" cy="355037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361879" y="3963896"/>
            <a:ext cx="3535578" cy="355037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907098" y="8183752"/>
            <a:ext cx="7142881" cy="2053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b="false" sz="5248" i="false">
                <a:solidFill>
                  <a:srgbClr val="FAFEFF"/>
                </a:solidFill>
                <a:latin typeface="Cooper Hewitt"/>
              </a:rPr>
              <a:t>2 planets for each to cover the needs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46888" y="4818706"/>
            <a:ext cx="4463301" cy="1963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00"/>
              </a:lnSpc>
            </a:pPr>
            <a:r>
              <a:rPr lang="en-US" b="false" sz="10307" i="false" spc="773">
                <a:solidFill>
                  <a:srgbClr val="C3EBE2"/>
                </a:solidFill>
                <a:latin typeface="Cooper Hewitt"/>
              </a:rPr>
              <a:t>+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95900" y="151949"/>
            <a:ext cx="12214855" cy="320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19"/>
              </a:lnSpc>
            </a:pPr>
            <a:r>
              <a:rPr lang="en-US" b="false" sz="9600" i="false">
                <a:solidFill>
                  <a:srgbClr val="C3EBE2"/>
                </a:solidFill>
                <a:latin typeface="Cooper Hewitt Heavy"/>
              </a:rPr>
              <a:t>Ecological footprint of pupils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9326448">
            <a:off x="6337846" y="-2618449"/>
            <a:ext cx="13811418" cy="5624787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3" id="3"/>
          <p:cNvSpPr/>
          <p:nvPr/>
        </p:nvSpPr>
        <p:spPr>
          <a:xfrm rot="10600917">
            <a:off x="-955975" y="5446475"/>
            <a:ext cx="20433402" cy="7449749"/>
          </a:xfrm>
          <a:prstGeom prst="rect">
            <a:avLst/>
          </a:prstGeom>
          <a:solidFill>
            <a:srgbClr val="C3EBE2"/>
          </a:solidFill>
        </p:spPr>
      </p:sp>
      <p:sp>
        <p:nvSpPr>
          <p:cNvPr name="AutoShape 4" id="4"/>
          <p:cNvSpPr/>
          <p:nvPr/>
        </p:nvSpPr>
        <p:spPr>
          <a:xfrm rot="0">
            <a:off x="2505275" y="5622148"/>
            <a:ext cx="571500" cy="571500"/>
          </a:xfrm>
          <a:prstGeom prst="rect">
            <a:avLst/>
          </a:prstGeom>
          <a:solidFill>
            <a:srgbClr val="FAFEFF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68159" y="4264918"/>
            <a:ext cx="908616" cy="21429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030820" y="4316794"/>
            <a:ext cx="2039209" cy="203920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671243" y="4513976"/>
            <a:ext cx="1906500" cy="1906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866815" y="4357608"/>
            <a:ext cx="2219235" cy="221923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056493" y="6686193"/>
            <a:ext cx="3854429" cy="2026047"/>
            <a:chOff x="0" y="0"/>
            <a:chExt cx="5139238" cy="270139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09575"/>
              <a:ext cx="5139238" cy="2570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96"/>
                </a:lnSpc>
              </a:pPr>
              <a:r>
                <a:rPr lang="en-US" b="false" sz="10766" i="false" spc="807">
                  <a:solidFill>
                    <a:srgbClr val="2E414D"/>
                  </a:solidFill>
                  <a:latin typeface="Cooper Hewitt"/>
                </a:rPr>
                <a:t>95%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48231" y="1994720"/>
              <a:ext cx="4699533" cy="706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2800" i="false">
                  <a:solidFill>
                    <a:srgbClr val="2E414D"/>
                  </a:solidFill>
                  <a:latin typeface="Cooper Hewitt"/>
                </a:rPr>
                <a:t>live in a flat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384877" y="6686193"/>
            <a:ext cx="3854429" cy="2026047"/>
            <a:chOff x="0" y="0"/>
            <a:chExt cx="5139238" cy="270139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409575"/>
              <a:ext cx="5139238" cy="2570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96"/>
                </a:lnSpc>
              </a:pPr>
              <a:r>
                <a:rPr lang="en-US" b="false" sz="10766" i="false" spc="807">
                  <a:solidFill>
                    <a:srgbClr val="2E414D"/>
                  </a:solidFill>
                  <a:latin typeface="Cooper Hewitt"/>
                </a:rPr>
                <a:t>43%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48231" y="1994720"/>
              <a:ext cx="4699533" cy="706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2800" i="false">
                  <a:solidFill>
                    <a:srgbClr val="2E414D"/>
                  </a:solidFill>
                  <a:latin typeface="Cooper Hewitt"/>
                </a:rPr>
                <a:t>public transportation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880221" y="6686193"/>
            <a:ext cx="3854429" cy="2026047"/>
            <a:chOff x="0" y="0"/>
            <a:chExt cx="5139238" cy="270139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09575"/>
              <a:ext cx="5139238" cy="2570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96"/>
                </a:lnSpc>
              </a:pPr>
              <a:r>
                <a:rPr lang="en-US" b="false" sz="10766" i="false" spc="807">
                  <a:solidFill>
                    <a:srgbClr val="2E414D"/>
                  </a:solidFill>
                  <a:latin typeface="Cooper Hewitt"/>
                </a:rPr>
                <a:t>78%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48231" y="1994720"/>
              <a:ext cx="4699533" cy="706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2800" i="false">
                  <a:solidFill>
                    <a:srgbClr val="2E414D"/>
                  </a:solidFill>
                  <a:latin typeface="Cooper Hewitt"/>
                </a:rPr>
                <a:t>take shower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049218" y="6686193"/>
            <a:ext cx="3854429" cy="2026047"/>
            <a:chOff x="0" y="0"/>
            <a:chExt cx="5139238" cy="2701396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409575"/>
              <a:ext cx="5139238" cy="2570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96"/>
                </a:lnSpc>
              </a:pPr>
              <a:r>
                <a:rPr lang="en-US" b="false" sz="10766" i="false" spc="807">
                  <a:solidFill>
                    <a:srgbClr val="2E414D"/>
                  </a:solidFill>
                  <a:latin typeface="Cooper Hewitt"/>
                </a:rPr>
                <a:t>38%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48231" y="1994720"/>
              <a:ext cx="4699533" cy="706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2800" i="false">
                  <a:solidFill>
                    <a:srgbClr val="2E414D"/>
                  </a:solidFill>
                  <a:latin typeface="Cooper Hewitt"/>
                </a:rPr>
                <a:t>recycle paper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42997" y="322521"/>
            <a:ext cx="12214855" cy="320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9"/>
              </a:lnSpc>
            </a:pPr>
            <a:r>
              <a:rPr lang="en-US" b="false" sz="9600" i="false">
                <a:solidFill>
                  <a:srgbClr val="C3EBE2"/>
                </a:solidFill>
                <a:latin typeface="Cooper Hewitt Heavy"/>
              </a:rPr>
              <a:t>Ecological footprint of pupils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0527586">
            <a:off x="-946101" y="4856195"/>
            <a:ext cx="20433402" cy="7277550"/>
          </a:xfrm>
          <a:prstGeom prst="rect">
            <a:avLst/>
          </a:prstGeom>
          <a:solidFill>
            <a:srgbClr val="C3EBE2"/>
          </a:solidFill>
        </p:spPr>
      </p:sp>
      <p:sp>
        <p:nvSpPr>
          <p:cNvPr name="AutoShape 3" id="3"/>
          <p:cNvSpPr/>
          <p:nvPr/>
        </p:nvSpPr>
        <p:spPr>
          <a:xfrm rot="0">
            <a:off x="2125497" y="3327702"/>
            <a:ext cx="3621303" cy="3621303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4" id="4"/>
          <p:cNvSpPr/>
          <p:nvPr/>
        </p:nvSpPr>
        <p:spPr>
          <a:xfrm rot="0">
            <a:off x="7243605" y="3327702"/>
            <a:ext cx="3621303" cy="3621303"/>
          </a:xfrm>
          <a:prstGeom prst="rect">
            <a:avLst/>
          </a:prstGeom>
          <a:solidFill>
            <a:srgbClr val="FAFEFF"/>
          </a:solidFill>
        </p:spPr>
      </p:sp>
      <p:sp>
        <p:nvSpPr>
          <p:cNvPr name="AutoShape 5" id="5"/>
          <p:cNvSpPr/>
          <p:nvPr/>
        </p:nvSpPr>
        <p:spPr>
          <a:xfrm rot="0">
            <a:off x="12361713" y="3327702"/>
            <a:ext cx="3621303" cy="3621303"/>
          </a:xfrm>
          <a:prstGeom prst="rect">
            <a:avLst/>
          </a:prstGeom>
          <a:solidFill>
            <a:srgbClr val="FAFEFF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2530227" y="3516865"/>
            <a:ext cx="3056692" cy="3537808"/>
            <a:chOff x="0" y="0"/>
            <a:chExt cx="4075589" cy="4717077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743531" cy="2743531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277839" y="1919327"/>
              <a:ext cx="2797750" cy="2797750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7525911" y="3411198"/>
            <a:ext cx="3056692" cy="3537808"/>
            <a:chOff x="0" y="0"/>
            <a:chExt cx="4075589" cy="4717077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743531" cy="2743531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277839" y="1919327"/>
              <a:ext cx="2797750" cy="2797750"/>
            </a:xfrm>
            <a:prstGeom prst="rect">
              <a:avLst/>
            </a:prstGeom>
          </p:spPr>
        </p:pic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903347" y="4016751"/>
            <a:ext cx="1269018" cy="126901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648592">
            <a:off x="13718269" y="4856799"/>
            <a:ext cx="1548443" cy="174374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975364">
            <a:off x="12638053" y="5066230"/>
            <a:ext cx="1534311" cy="153431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441318">
            <a:off x="14328476" y="3795304"/>
            <a:ext cx="773046" cy="1711911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238177" y="846455"/>
            <a:ext cx="13811646" cy="145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false" sz="8000" i="false">
                <a:solidFill>
                  <a:srgbClr val="C3EBE2"/>
                </a:solidFill>
                <a:latin typeface="Cooper Hewitt Heavy"/>
              </a:rPr>
              <a:t>DIET 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93913" y="8037996"/>
            <a:ext cx="4225360" cy="94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3"/>
              </a:lnSpc>
            </a:pPr>
            <a:r>
              <a:rPr lang="en-US" b="false" sz="4562" i="false" spc="45">
                <a:solidFill>
                  <a:srgbClr val="2E414D"/>
                </a:solidFill>
                <a:latin typeface="Cooper Hewitt"/>
              </a:rPr>
              <a:t>2-3 times/week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65281" y="8093542"/>
            <a:ext cx="4225360" cy="94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3"/>
              </a:lnSpc>
            </a:pPr>
            <a:r>
              <a:rPr lang="en-US" b="false" sz="4562" i="false" spc="45">
                <a:solidFill>
                  <a:srgbClr val="2E414D"/>
                </a:solidFill>
                <a:latin typeface="Cooper Hewitt"/>
              </a:rPr>
              <a:t>every day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43764" y="8037996"/>
            <a:ext cx="4225360" cy="94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3"/>
              </a:lnSpc>
            </a:pPr>
            <a:r>
              <a:rPr lang="en-US" b="false" sz="4562" i="false" spc="45">
                <a:solidFill>
                  <a:srgbClr val="2E414D"/>
                </a:solidFill>
                <a:latin typeface="Cooper Hewitt"/>
              </a:rPr>
              <a:t>vegeterian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61578" y="6867585"/>
            <a:ext cx="2183910" cy="139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54"/>
              </a:lnSpc>
              <a:spcBef>
                <a:spcPct val="0"/>
              </a:spcBef>
            </a:pPr>
            <a:r>
              <a:rPr lang="en-US" b="false" sz="8110" i="false">
                <a:solidFill>
                  <a:srgbClr val="224A51"/>
                </a:solidFill>
                <a:latin typeface="Open Sans Extra Bold"/>
              </a:rPr>
              <a:t>57%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32946" y="6923132"/>
            <a:ext cx="2183910" cy="139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54"/>
              </a:lnSpc>
              <a:spcBef>
                <a:spcPct val="0"/>
              </a:spcBef>
            </a:pPr>
            <a:r>
              <a:rPr lang="en-US" b="false" sz="8110" i="false">
                <a:solidFill>
                  <a:srgbClr val="224A51"/>
                </a:solidFill>
                <a:latin typeface="Open Sans Extra Bold"/>
              </a:rPr>
              <a:t>43%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11429" y="6988935"/>
            <a:ext cx="1580359" cy="139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54"/>
              </a:lnSpc>
              <a:spcBef>
                <a:spcPct val="0"/>
              </a:spcBef>
            </a:pPr>
            <a:r>
              <a:rPr lang="en-US" b="false" sz="8110" i="false">
                <a:solidFill>
                  <a:srgbClr val="224A51"/>
                </a:solidFill>
                <a:latin typeface="Open Sans Extra Bold"/>
              </a:rPr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6162624">
            <a:off x="-2619253" y="206518"/>
            <a:ext cx="12963529" cy="10593975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40860" y="5503505"/>
            <a:ext cx="7261225" cy="3872865"/>
            <a:chOff x="0" y="0"/>
            <a:chExt cx="9681633" cy="516382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681633" cy="5163820"/>
              <a:chOff x="0" y="0"/>
              <a:chExt cx="8060896" cy="4299379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8060896" cy="4299379"/>
              </a:xfrm>
              <a:custGeom>
                <a:avLst/>
                <a:gdLst/>
                <a:ahLst/>
                <a:cxnLst/>
                <a:rect r="r" b="b" t="t" l="l"/>
                <a:pathLst>
                  <a:path h="4299379" w="8060896">
                    <a:moveTo>
                      <a:pt x="0" y="0"/>
                    </a:moveTo>
                    <a:lnTo>
                      <a:pt x="0" y="4299379"/>
                    </a:lnTo>
                    <a:lnTo>
                      <a:pt x="8060896" y="4299379"/>
                    </a:lnTo>
                    <a:lnTo>
                      <a:pt x="8060896" y="0"/>
                    </a:lnTo>
                    <a:lnTo>
                      <a:pt x="0" y="0"/>
                    </a:lnTo>
                    <a:close/>
                    <a:moveTo>
                      <a:pt x="7999936" y="4238419"/>
                    </a:moveTo>
                    <a:lnTo>
                      <a:pt x="59690" y="4238419"/>
                    </a:lnTo>
                    <a:lnTo>
                      <a:pt x="59690" y="59690"/>
                    </a:lnTo>
                    <a:lnTo>
                      <a:pt x="7999936" y="59690"/>
                    </a:lnTo>
                    <a:lnTo>
                      <a:pt x="7999936" y="4238419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713050" y="734761"/>
              <a:ext cx="8255528" cy="18633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b="false" sz="8000" i="false">
                  <a:solidFill>
                    <a:srgbClr val="2E414D"/>
                  </a:solidFill>
                  <a:latin typeface="Cooper Hewitt Heavy"/>
                </a:rPr>
                <a:t>23 %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713050" y="2737789"/>
              <a:ext cx="8255533" cy="145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59"/>
                </a:lnSpc>
              </a:pPr>
              <a:r>
                <a:rPr lang="en-US" b="false" sz="3199" i="false" spc="239">
                  <a:solidFill>
                    <a:srgbClr val="2E414D"/>
                  </a:solidFill>
                  <a:latin typeface="Cooper Hewitt"/>
                </a:rPr>
                <a:t>WANT TO RATIONALLY CONSUME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40726" y="5503505"/>
            <a:ext cx="7261225" cy="3872865"/>
            <a:chOff x="0" y="0"/>
            <a:chExt cx="9681633" cy="516382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681633" cy="5163820"/>
              <a:chOff x="0" y="0"/>
              <a:chExt cx="8060896" cy="4299379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8060896" cy="4299379"/>
              </a:xfrm>
              <a:custGeom>
                <a:avLst/>
                <a:gdLst/>
                <a:ahLst/>
                <a:cxnLst/>
                <a:rect r="r" b="b" t="t" l="l"/>
                <a:pathLst>
                  <a:path h="4299379" w="8060896">
                    <a:moveTo>
                      <a:pt x="0" y="0"/>
                    </a:moveTo>
                    <a:lnTo>
                      <a:pt x="0" y="4299379"/>
                    </a:lnTo>
                    <a:lnTo>
                      <a:pt x="8060896" y="4299379"/>
                    </a:lnTo>
                    <a:lnTo>
                      <a:pt x="8060896" y="0"/>
                    </a:lnTo>
                    <a:lnTo>
                      <a:pt x="0" y="0"/>
                    </a:lnTo>
                    <a:close/>
                    <a:moveTo>
                      <a:pt x="7999936" y="4238419"/>
                    </a:moveTo>
                    <a:lnTo>
                      <a:pt x="59690" y="4238419"/>
                    </a:lnTo>
                    <a:lnTo>
                      <a:pt x="59690" y="59690"/>
                    </a:lnTo>
                    <a:lnTo>
                      <a:pt x="7999936" y="59690"/>
                    </a:lnTo>
                    <a:lnTo>
                      <a:pt x="7999936" y="4238419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713050" y="734761"/>
              <a:ext cx="8255528" cy="18633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b="false" sz="8000" i="false">
                  <a:solidFill>
                    <a:srgbClr val="C3EBE2"/>
                  </a:solidFill>
                  <a:latin typeface="Cooper Hewitt Heavy"/>
                </a:rPr>
                <a:t>77 %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13050" y="2737789"/>
              <a:ext cx="8255533" cy="145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59"/>
                </a:lnSpc>
              </a:pPr>
              <a:r>
                <a:rPr lang="en-US" b="false" sz="3199" i="false" spc="239">
                  <a:solidFill>
                    <a:srgbClr val="C3EBE2"/>
                  </a:solidFill>
                  <a:latin typeface="Cooper Hewitt"/>
                </a:rPr>
                <a:t>WANT TO RATIONALLY CONSUME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79119" y="3078052"/>
            <a:ext cx="2596764" cy="1053531"/>
            <a:chOff x="0" y="0"/>
            <a:chExt cx="3462351" cy="1404708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80612" cy="1404708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712033" y="0"/>
              <a:ext cx="580612" cy="1404708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413232" y="0"/>
              <a:ext cx="580612" cy="1404708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137990" y="0"/>
              <a:ext cx="580612" cy="1404708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881739" y="0"/>
              <a:ext cx="580612" cy="1404708"/>
            </a:xfrm>
            <a:prstGeom prst="rect">
              <a:avLst/>
            </a:prstGeom>
          </p:spPr>
        </p:pic>
      </p:grpSp>
      <p:grpSp>
        <p:nvGrpSpPr>
          <p:cNvPr name="Group 19" id="19"/>
          <p:cNvGrpSpPr/>
          <p:nvPr/>
        </p:nvGrpSpPr>
        <p:grpSpPr>
          <a:xfrm rot="0">
            <a:off x="13646265" y="3272606"/>
            <a:ext cx="2445967" cy="992351"/>
            <a:chOff x="0" y="0"/>
            <a:chExt cx="3261289" cy="1323135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46896" cy="1323135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670685" y="0"/>
              <a:ext cx="546896" cy="1323135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1331164" y="0"/>
              <a:ext cx="546896" cy="1323135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2013835" y="0"/>
              <a:ext cx="546896" cy="1323135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2714393" y="0"/>
              <a:ext cx="546896" cy="1323135"/>
            </a:xfrm>
            <a:prstGeom prst="rect">
              <a:avLst/>
            </a:prstGeom>
          </p:spPr>
        </p:pic>
      </p:grpSp>
      <p:grpSp>
        <p:nvGrpSpPr>
          <p:cNvPr name="Group 25" id="25"/>
          <p:cNvGrpSpPr/>
          <p:nvPr/>
        </p:nvGrpSpPr>
        <p:grpSpPr>
          <a:xfrm rot="0">
            <a:off x="1789062" y="4131583"/>
            <a:ext cx="2596764" cy="1053531"/>
            <a:chOff x="0" y="0"/>
            <a:chExt cx="3462351" cy="1404708"/>
          </a:xfrm>
        </p:grpSpPr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80612" cy="1404708"/>
            </a:xfrm>
            <a:prstGeom prst="rect">
              <a:avLst/>
            </a:prstGeom>
          </p:spPr>
        </p:pic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712033" y="0"/>
              <a:ext cx="580612" cy="1404708"/>
            </a:xfrm>
            <a:prstGeom prst="rect">
              <a:avLst/>
            </a:prstGeom>
          </p:spPr>
        </p:pic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413232" y="0"/>
              <a:ext cx="580612" cy="1404708"/>
            </a:xfrm>
            <a:prstGeom prst="rect">
              <a:avLst/>
            </a:prstGeom>
          </p:spPr>
        </p:pic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137990" y="0"/>
              <a:ext cx="580612" cy="1404708"/>
            </a:xfrm>
            <a:prstGeom prst="rect">
              <a:avLst/>
            </a:prstGeom>
          </p:spPr>
        </p:pic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881739" y="0"/>
              <a:ext cx="580612" cy="1404708"/>
            </a:xfrm>
            <a:prstGeom prst="rect">
              <a:avLst/>
            </a:prstGeom>
          </p:spPr>
        </p:pic>
      </p:grpSp>
      <p:grpSp>
        <p:nvGrpSpPr>
          <p:cNvPr name="Group 31" id="31"/>
          <p:cNvGrpSpPr/>
          <p:nvPr/>
        </p:nvGrpSpPr>
        <p:grpSpPr>
          <a:xfrm rot="0">
            <a:off x="13655630" y="4264957"/>
            <a:ext cx="2445967" cy="992351"/>
            <a:chOff x="0" y="0"/>
            <a:chExt cx="3261289" cy="1323135"/>
          </a:xfrm>
        </p:grpSpPr>
        <p:pic>
          <p:nvPicPr>
            <p:cNvPr name="Picture 32" id="32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46896" cy="1323135"/>
            </a:xfrm>
            <a:prstGeom prst="rect">
              <a:avLst/>
            </a:prstGeom>
          </p:spPr>
        </p:pic>
        <p:pic>
          <p:nvPicPr>
            <p:cNvPr name="Picture 33" id="3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670685" y="0"/>
              <a:ext cx="546896" cy="1323135"/>
            </a:xfrm>
            <a:prstGeom prst="rect">
              <a:avLst/>
            </a:prstGeom>
          </p:spPr>
        </p:pic>
        <p:pic>
          <p:nvPicPr>
            <p:cNvPr name="Picture 34" id="3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1331164" y="0"/>
              <a:ext cx="546896" cy="1323135"/>
            </a:xfrm>
            <a:prstGeom prst="rect">
              <a:avLst/>
            </a:prstGeom>
          </p:spPr>
        </p:pic>
        <p:pic>
          <p:nvPicPr>
            <p:cNvPr name="Picture 35" id="35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2013835" y="0"/>
              <a:ext cx="546896" cy="1323135"/>
            </a:xfrm>
            <a:prstGeom prst="rect">
              <a:avLst/>
            </a:prstGeom>
          </p:spPr>
        </p:pic>
        <p:pic>
          <p:nvPicPr>
            <p:cNvPr name="Picture 36" id="36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2714393" y="0"/>
              <a:ext cx="546896" cy="1323135"/>
            </a:xfrm>
            <a:prstGeom prst="rect">
              <a:avLst/>
            </a:prstGeom>
          </p:spPr>
        </p:pic>
      </p:grpSp>
      <p:sp>
        <p:nvSpPr>
          <p:cNvPr name="TextBox 37" id="37"/>
          <p:cNvSpPr txBox="true"/>
          <p:nvPr/>
        </p:nvSpPr>
        <p:spPr>
          <a:xfrm rot="0">
            <a:off x="1580634" y="1089966"/>
            <a:ext cx="3730085" cy="1587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73"/>
              </a:lnSpc>
              <a:spcBef>
                <a:spcPct val="0"/>
              </a:spcBef>
            </a:pPr>
            <a:r>
              <a:rPr lang="en-US" b="false" sz="7980" i="false">
                <a:solidFill>
                  <a:srgbClr val="224A51"/>
                </a:solidFill>
                <a:latin typeface="Cooper Hewitt Heavy"/>
              </a:rPr>
              <a:t>BEFORE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279075" y="1089966"/>
            <a:ext cx="3035736" cy="1587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73"/>
              </a:lnSpc>
              <a:spcBef>
                <a:spcPct val="0"/>
              </a:spcBef>
            </a:pPr>
            <a:r>
              <a:rPr lang="en-US" b="false" sz="7980" i="false">
                <a:solidFill>
                  <a:srgbClr val="C3EBE2"/>
                </a:solidFill>
                <a:latin typeface="Cooper Hewitt Heavy"/>
              </a:rPr>
              <a:t>AFTER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533804" y="2380241"/>
            <a:ext cx="576828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224A51"/>
                </a:solidFill>
                <a:latin typeface="Open Sans"/>
              </a:rPr>
              <a:t>calculating ecological footprint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4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6162624">
            <a:off x="-2619253" y="206518"/>
            <a:ext cx="12963529" cy="10593975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40860" y="5920405"/>
            <a:ext cx="7261225" cy="3872865"/>
            <a:chOff x="0" y="0"/>
            <a:chExt cx="9681633" cy="516382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681633" cy="5163820"/>
              <a:chOff x="0" y="0"/>
              <a:chExt cx="8060896" cy="4299379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8060896" cy="4299379"/>
              </a:xfrm>
              <a:custGeom>
                <a:avLst/>
                <a:gdLst/>
                <a:ahLst/>
                <a:cxnLst/>
                <a:rect r="r" b="b" t="t" l="l"/>
                <a:pathLst>
                  <a:path h="4299379" w="8060896">
                    <a:moveTo>
                      <a:pt x="0" y="0"/>
                    </a:moveTo>
                    <a:lnTo>
                      <a:pt x="0" y="4299379"/>
                    </a:lnTo>
                    <a:lnTo>
                      <a:pt x="8060896" y="4299379"/>
                    </a:lnTo>
                    <a:lnTo>
                      <a:pt x="8060896" y="0"/>
                    </a:lnTo>
                    <a:lnTo>
                      <a:pt x="0" y="0"/>
                    </a:lnTo>
                    <a:close/>
                    <a:moveTo>
                      <a:pt x="7999936" y="4238419"/>
                    </a:moveTo>
                    <a:lnTo>
                      <a:pt x="59690" y="4238419"/>
                    </a:lnTo>
                    <a:lnTo>
                      <a:pt x="59690" y="59690"/>
                    </a:lnTo>
                    <a:lnTo>
                      <a:pt x="7999936" y="59690"/>
                    </a:lnTo>
                    <a:lnTo>
                      <a:pt x="7999936" y="4238419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713050" y="734761"/>
              <a:ext cx="8255528" cy="18633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b="false" sz="8000" i="false">
                  <a:solidFill>
                    <a:srgbClr val="2E414D"/>
                  </a:solidFill>
                  <a:latin typeface="Cooper Hewitt Heavy"/>
                </a:rPr>
                <a:t>56 %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713050" y="2737789"/>
              <a:ext cx="8255533" cy="145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59"/>
                </a:lnSpc>
              </a:pPr>
              <a:r>
                <a:rPr lang="en-US" b="false" sz="3199" i="false" spc="239">
                  <a:solidFill>
                    <a:srgbClr val="2E414D"/>
                  </a:solidFill>
                  <a:latin typeface="Cooper Hewitt"/>
                </a:rPr>
                <a:t>CALL THEMSELVES AS RATIONAL CONSUMERS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40726" y="5920405"/>
            <a:ext cx="7261225" cy="3872865"/>
            <a:chOff x="0" y="0"/>
            <a:chExt cx="9681633" cy="516382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681633" cy="5163820"/>
              <a:chOff x="0" y="0"/>
              <a:chExt cx="8060896" cy="4299379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8060896" cy="4299379"/>
              </a:xfrm>
              <a:custGeom>
                <a:avLst/>
                <a:gdLst/>
                <a:ahLst/>
                <a:cxnLst/>
                <a:rect r="r" b="b" t="t" l="l"/>
                <a:pathLst>
                  <a:path h="4299379" w="8060896">
                    <a:moveTo>
                      <a:pt x="0" y="0"/>
                    </a:moveTo>
                    <a:lnTo>
                      <a:pt x="0" y="4299379"/>
                    </a:lnTo>
                    <a:lnTo>
                      <a:pt x="8060896" y="4299379"/>
                    </a:lnTo>
                    <a:lnTo>
                      <a:pt x="8060896" y="0"/>
                    </a:lnTo>
                    <a:lnTo>
                      <a:pt x="0" y="0"/>
                    </a:lnTo>
                    <a:close/>
                    <a:moveTo>
                      <a:pt x="7999936" y="4238419"/>
                    </a:moveTo>
                    <a:lnTo>
                      <a:pt x="59690" y="4238419"/>
                    </a:lnTo>
                    <a:lnTo>
                      <a:pt x="59690" y="59690"/>
                    </a:lnTo>
                    <a:lnTo>
                      <a:pt x="7999936" y="59690"/>
                    </a:lnTo>
                    <a:lnTo>
                      <a:pt x="7999936" y="4238419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713050" y="734761"/>
              <a:ext cx="8255528" cy="18633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b="false" sz="8000" i="false">
                  <a:solidFill>
                    <a:srgbClr val="C3EBE2"/>
                  </a:solidFill>
                  <a:latin typeface="Cooper Hewitt Heavy"/>
                </a:rPr>
                <a:t>23 %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13050" y="2737789"/>
              <a:ext cx="8255533" cy="145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59"/>
                </a:lnSpc>
              </a:pPr>
              <a:r>
                <a:rPr lang="en-US" b="false" sz="3199" i="false" spc="239">
                  <a:solidFill>
                    <a:srgbClr val="C3EBE2"/>
                  </a:solidFill>
                  <a:latin typeface="Cooper Hewitt"/>
                </a:rPr>
                <a:t>CALL THEMSELVES AS RATIONAL CONSUMERS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67946" y="3273708"/>
            <a:ext cx="3176025" cy="1288543"/>
            <a:chOff x="0" y="0"/>
            <a:chExt cx="4234701" cy="1718057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710130" cy="1718057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870867" y="0"/>
              <a:ext cx="710130" cy="1718057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1728483" y="0"/>
              <a:ext cx="710130" cy="1718057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2614913" y="0"/>
              <a:ext cx="710130" cy="1718057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3524570" y="0"/>
              <a:ext cx="710130" cy="1718057"/>
            </a:xfrm>
            <a:prstGeom prst="rect">
              <a:avLst/>
            </a:prstGeom>
          </p:spPr>
        </p:pic>
      </p:grpSp>
      <p:grpSp>
        <p:nvGrpSpPr>
          <p:cNvPr name="Group 19" id="19"/>
          <p:cNvGrpSpPr/>
          <p:nvPr/>
        </p:nvGrpSpPr>
        <p:grpSpPr>
          <a:xfrm rot="0">
            <a:off x="13126626" y="3259940"/>
            <a:ext cx="3176025" cy="1288543"/>
            <a:chOff x="0" y="0"/>
            <a:chExt cx="4234701" cy="1718057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710130" cy="1718057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870867" y="0"/>
              <a:ext cx="710130" cy="171805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728483" y="0"/>
              <a:ext cx="710130" cy="1718057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614913" y="0"/>
              <a:ext cx="710130" cy="1718057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24570" y="0"/>
              <a:ext cx="710130" cy="1718057"/>
            </a:xfrm>
            <a:prstGeom prst="rect">
              <a:avLst/>
            </a:prstGeom>
          </p:spPr>
        </p:pic>
      </p:grpSp>
      <p:grpSp>
        <p:nvGrpSpPr>
          <p:cNvPr name="Group 25" id="25"/>
          <p:cNvGrpSpPr/>
          <p:nvPr/>
        </p:nvGrpSpPr>
        <p:grpSpPr>
          <a:xfrm rot="0">
            <a:off x="1680106" y="4562250"/>
            <a:ext cx="3176025" cy="1288543"/>
            <a:chOff x="0" y="0"/>
            <a:chExt cx="4234701" cy="1718057"/>
          </a:xfrm>
        </p:grpSpPr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710130" cy="1718057"/>
            </a:xfrm>
            <a:prstGeom prst="rect">
              <a:avLst/>
            </a:prstGeom>
          </p:spPr>
        </p:pic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870867" y="0"/>
              <a:ext cx="710130" cy="1718057"/>
            </a:xfrm>
            <a:prstGeom prst="rect">
              <a:avLst/>
            </a:prstGeom>
          </p:spPr>
        </p:pic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1728483" y="0"/>
              <a:ext cx="710130" cy="1718057"/>
            </a:xfrm>
            <a:prstGeom prst="rect">
              <a:avLst/>
            </a:prstGeom>
          </p:spPr>
        </p:pic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2614913" y="0"/>
              <a:ext cx="710130" cy="1718057"/>
            </a:xfrm>
            <a:prstGeom prst="rect">
              <a:avLst/>
            </a:prstGeom>
          </p:spPr>
        </p:pic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3524570" y="0"/>
              <a:ext cx="710130" cy="1718057"/>
            </a:xfrm>
            <a:prstGeom prst="rect">
              <a:avLst/>
            </a:prstGeom>
          </p:spPr>
        </p:pic>
      </p:grpSp>
      <p:grpSp>
        <p:nvGrpSpPr>
          <p:cNvPr name="Group 31" id="31"/>
          <p:cNvGrpSpPr/>
          <p:nvPr/>
        </p:nvGrpSpPr>
        <p:grpSpPr>
          <a:xfrm rot="0">
            <a:off x="13138786" y="4576276"/>
            <a:ext cx="3176025" cy="1288543"/>
            <a:chOff x="0" y="0"/>
            <a:chExt cx="4234701" cy="1718057"/>
          </a:xfrm>
        </p:grpSpPr>
        <p:pic>
          <p:nvPicPr>
            <p:cNvPr name="Picture 32" id="32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710130" cy="1718057"/>
            </a:xfrm>
            <a:prstGeom prst="rect">
              <a:avLst/>
            </a:prstGeom>
          </p:spPr>
        </p:pic>
        <p:pic>
          <p:nvPicPr>
            <p:cNvPr name="Picture 33" id="33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870867" y="0"/>
              <a:ext cx="710130" cy="1718057"/>
            </a:xfrm>
            <a:prstGeom prst="rect">
              <a:avLst/>
            </a:prstGeom>
          </p:spPr>
        </p:pic>
        <p:pic>
          <p:nvPicPr>
            <p:cNvPr name="Picture 34" id="3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728483" y="0"/>
              <a:ext cx="710130" cy="1718057"/>
            </a:xfrm>
            <a:prstGeom prst="rect">
              <a:avLst/>
            </a:prstGeom>
          </p:spPr>
        </p:pic>
        <p:pic>
          <p:nvPicPr>
            <p:cNvPr name="Picture 35" id="35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614913" y="0"/>
              <a:ext cx="710130" cy="1718057"/>
            </a:xfrm>
            <a:prstGeom prst="rect">
              <a:avLst/>
            </a:prstGeom>
          </p:spPr>
        </p:pic>
        <p:pic>
          <p:nvPicPr>
            <p:cNvPr name="Picture 36" id="3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24570" y="0"/>
              <a:ext cx="710130" cy="1718057"/>
            </a:xfrm>
            <a:prstGeom prst="rect">
              <a:avLst/>
            </a:prstGeom>
          </p:spPr>
        </p:pic>
      </p:grpSp>
      <p:sp>
        <p:nvSpPr>
          <p:cNvPr name="TextBox 37" id="37"/>
          <p:cNvSpPr txBox="true"/>
          <p:nvPr/>
        </p:nvSpPr>
        <p:spPr>
          <a:xfrm rot="0">
            <a:off x="1580634" y="1089966"/>
            <a:ext cx="3730085" cy="1587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73"/>
              </a:lnSpc>
              <a:spcBef>
                <a:spcPct val="0"/>
              </a:spcBef>
            </a:pPr>
            <a:r>
              <a:rPr lang="en-US" b="false" sz="7980" i="false">
                <a:solidFill>
                  <a:srgbClr val="224A51"/>
                </a:solidFill>
                <a:latin typeface="Cooper Hewitt Heavy"/>
              </a:rPr>
              <a:t>BEFORE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279075" y="1089966"/>
            <a:ext cx="3035736" cy="1587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73"/>
              </a:lnSpc>
              <a:spcBef>
                <a:spcPct val="0"/>
              </a:spcBef>
            </a:pPr>
            <a:r>
              <a:rPr lang="en-US" b="false" sz="7980" i="false">
                <a:solidFill>
                  <a:srgbClr val="C3EBE2"/>
                </a:solidFill>
                <a:latin typeface="Cooper Hewitt Heavy"/>
              </a:rPr>
              <a:t>AFTER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533804" y="2380241"/>
            <a:ext cx="576828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224A51"/>
                </a:solidFill>
                <a:latin typeface="Open Sans"/>
              </a:rPr>
              <a:t>calculating ecological footprint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93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9999"/>
          </a:blip>
          <a:srcRect l="0" t="0" r="0" b="0"/>
          <a:stretch>
            <a:fillRect/>
          </a:stretch>
        </p:blipFill>
        <p:spPr>
          <a:xfrm flipH="false" flipV="false" rot="0">
            <a:off x="3189288" y="0"/>
            <a:ext cx="16464316" cy="10969351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6154159">
            <a:off x="-4296015" y="4532967"/>
            <a:ext cx="10649429" cy="6043795"/>
          </a:xfrm>
          <a:prstGeom prst="rect">
            <a:avLst/>
          </a:prstGeom>
          <a:solidFill>
            <a:srgbClr val="224A51"/>
          </a:solidFill>
        </p:spPr>
      </p:sp>
      <p:sp>
        <p:nvSpPr>
          <p:cNvPr name="AutoShape 4" id="4"/>
          <p:cNvSpPr/>
          <p:nvPr/>
        </p:nvSpPr>
        <p:spPr>
          <a:xfrm rot="-4416481">
            <a:off x="-5463884" y="1892250"/>
            <a:ext cx="12297925" cy="5442705"/>
          </a:xfrm>
          <a:prstGeom prst="rect">
            <a:avLst/>
          </a:prstGeom>
          <a:solidFill>
            <a:srgbClr val="C3EBE2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3189288" y="3484721"/>
            <a:ext cx="11909425" cy="3317558"/>
            <a:chOff x="0" y="0"/>
            <a:chExt cx="13220997" cy="3682917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3220998" cy="3682917"/>
            </a:xfrm>
            <a:custGeom>
              <a:avLst/>
              <a:gdLst/>
              <a:ahLst/>
              <a:cxnLst/>
              <a:rect r="r" b="b" t="t" l="l"/>
              <a:pathLst>
                <a:path h="3682917" w="13220998">
                  <a:moveTo>
                    <a:pt x="0" y="0"/>
                  </a:moveTo>
                  <a:lnTo>
                    <a:pt x="0" y="3682917"/>
                  </a:lnTo>
                  <a:lnTo>
                    <a:pt x="13220998" y="3682917"/>
                  </a:lnTo>
                  <a:lnTo>
                    <a:pt x="13220998" y="0"/>
                  </a:lnTo>
                  <a:lnTo>
                    <a:pt x="0" y="0"/>
                  </a:lnTo>
                  <a:close/>
                  <a:moveTo>
                    <a:pt x="13160037" y="3621956"/>
                  </a:moveTo>
                  <a:lnTo>
                    <a:pt x="59690" y="3621956"/>
                  </a:lnTo>
                  <a:lnTo>
                    <a:pt x="59690" y="59690"/>
                  </a:lnTo>
                  <a:lnTo>
                    <a:pt x="13160037" y="59690"/>
                  </a:lnTo>
                  <a:lnTo>
                    <a:pt x="13160037" y="3621957"/>
                  </a:lnTo>
                  <a:close/>
                </a:path>
              </a:pathLst>
            </a:custGeom>
            <a:solidFill>
              <a:srgbClr val="C3EBE2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307857" y="4109720"/>
            <a:ext cx="6281589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b="false" sz="5600" i="false">
                <a:solidFill>
                  <a:srgbClr val="FFFFFF"/>
                </a:solidFill>
                <a:latin typeface="Open Sans Extra Bold"/>
              </a:rPr>
              <a:t>THINK GLOBALLY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b="false" sz="5600" i="false">
                <a:solidFill>
                  <a:srgbClr val="FFFFFF"/>
                </a:solidFill>
                <a:latin typeface="Open Sans Extra Bold"/>
              </a:rPr>
              <a:t>ACT LOCALLY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01472" y="6941455"/>
            <a:ext cx="647164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b="false" sz="3600" i="false">
                <a:solidFill>
                  <a:srgbClr val="FFFFFF"/>
                </a:solidFill>
                <a:latin typeface="Open Sans Light"/>
              </a:rPr>
              <a:t>by social activist Patrick Geddes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DADrok2H4sg</dc:identifier>
  <dcterms:modified xsi:type="dcterms:W3CDTF">2011-08-01T06:04:30Z</dcterms:modified>
  <cp:revision>1</cp:revision>
  <dc:title>SENIOR PUPILS DEVELOPMENT OF RATIONAL NATURAL RESOURCES CONSUMPTION</dc:title>
</cp:coreProperties>
</file>