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63" r:id="rId6"/>
    <p:sldId id="279" r:id="rId7"/>
    <p:sldId id="258" r:id="rId8"/>
    <p:sldId id="265" r:id="rId9"/>
    <p:sldId id="283" r:id="rId10"/>
    <p:sldId id="266" r:id="rId11"/>
    <p:sldId id="293" r:id="rId12"/>
    <p:sldId id="270" r:id="rId13"/>
    <p:sldId id="294" r:id="rId14"/>
    <p:sldId id="274" r:id="rId15"/>
    <p:sldId id="287" r:id="rId16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F51"/>
    <a:srgbClr val="283A29"/>
    <a:srgbClr val="2E3A2F"/>
    <a:srgbClr val="403B21"/>
    <a:srgbClr val="F8FFFF"/>
    <a:srgbClr val="56A0C5"/>
    <a:srgbClr val="67AFD3"/>
    <a:srgbClr val="FFFFFF"/>
    <a:srgbClr val="286C95"/>
    <a:srgbClr val="E3DF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648" autoAdjust="0"/>
  </p:normalViewPr>
  <p:slideViewPr>
    <p:cSldViewPr snapToGrid="0">
      <p:cViewPr varScale="1">
        <p:scale>
          <a:sx n="103" d="100"/>
          <a:sy n="103" d="100"/>
        </p:scale>
        <p:origin x="138" y="26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64388379-CED5-4E47-AA16-BB8D1B229A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CFF4C3A-D12E-412A-ABFA-75B064866D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78D44-5398-4CFE-A942-F096A1D9898B}" type="datetime1">
              <a:rPr lang="en-GB" smtClean="0"/>
              <a:t>06/03/2025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BF6D23-7C48-4DE4-8D11-CEFAB64814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3BBD26C-071E-4635-BC6D-D8B85A2F0C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841F-B49A-45AF-B0AE-77294A66D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600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9E96C-41F8-45EF-B974-BC7EA72E69B2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39EEC-C3CC-4A10-B888-53BDA8BB786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3015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39EEC-C3CC-4A10-B888-53BDA8BB78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0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39EEC-C3CC-4A10-B888-53BDA8BB7866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6376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39EEC-C3CC-4A10-B888-53BDA8BB78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88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39EEC-C3CC-4A10-B888-53BDA8BB78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7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939EEC-C3CC-4A10-B888-53BDA8BB7866}" type="slidenum">
              <a:rPr lang="en-GB" noProof="0" smtClean="0"/>
              <a:t>8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77634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39EEC-C3CC-4A10-B888-53BDA8BB7866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1931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064F393-7BFD-4CB4-AD1B-76424EAD02C7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F4B8C14-0CD2-4191-888F-520898C80F9F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F770F5FE-0B67-4F86-A566-921B51E67E8C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07A88E07-AA05-484E-9D3D-0631C6F1DAA2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BF151BD6-F0EA-47A7-8F83-C13240582869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0DC3C1B-9C1D-40AD-96E0-186A3B707590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1AA9FE0D-F1CB-4122-87EF-59E5BD3FC1DC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EB2F4AE-54A9-4A2B-A6B0-FBE58658E934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A87F591C-2E14-41C7-9719-74FD8211EBDA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DAFB342-9F2F-4391-877F-F83BB8711259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7F0F49F2-B890-40AC-B57A-FD545D867164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E71EE98-99F7-4D3D-9375-4BE49D37FBDD}" type="datetime1">
              <a:rPr lang="en-GB" noProof="0" smtClean="0"/>
              <a:t>06/03/2025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93BFCDB3-13C4-4D69-848D-3F1F4D6B8F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CC2B9599-6E7A-4DD2-B13A-B4F68A1351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3E377648-1ED1-4112-805B-16C14CE995F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D63B59CB-289C-4850-A932-358B9E412B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 descr="A picture containing water, outdoor&#10;&#10;Description automatically generated">
            <a:extLst>
              <a:ext uri="{FF2B5EF4-FFF2-40B4-BE49-F238E27FC236}">
                <a16:creationId xmlns="" xmlns:a16="http://schemas.microsoft.com/office/drawing/2014/main" id="{D89CEF75-967E-7068-3EAB-85636E073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200" y="960895"/>
            <a:ext cx="6233513" cy="491531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8867647-07B7-4265-832F-DE0E80979A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516AC468-2C3D-4337-A9A2-81175F6D54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2A873262-74DB-4FD1-9625-E4616CF011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09F3D15D-CB95-47AD-87F5-9CFF84F615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916" y="2817556"/>
            <a:ext cx="3996084" cy="3252231"/>
          </a:xfrm>
        </p:spPr>
        <p:txBody>
          <a:bodyPr rtlCol="0">
            <a:normAutofit/>
          </a:bodyPr>
          <a:lstStyle/>
          <a:p>
            <a:pPr algn="ctr"/>
            <a:r>
              <a:rPr lang="x-none" sz="33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Национальные</a:t>
            </a:r>
            <a:r>
              <a:rPr lang="x-none" sz="3600" b="1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парки и заповедники Беларуси</a:t>
            </a:r>
            <a:endParaRPr lang="x-none" sz="36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3335" y="532527"/>
            <a:ext cx="3996085" cy="1496816"/>
          </a:xfrm>
        </p:spPr>
        <p:txBody>
          <a:bodyPr rtlCol="0">
            <a:normAutofit/>
          </a:bodyPr>
          <a:lstStyle/>
          <a:p>
            <a:pPr rtl="0"/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35424-28BC-F91D-ED6F-2995170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60353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Нарочанский национальный парк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79" y="2118896"/>
            <a:ext cx="6603538" cy="4096511"/>
          </a:xfr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назван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честь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Нарочь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вокруг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Нарочанский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Минской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1999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94 000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произрастает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сосен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рекреационным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заповедником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рыболовов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озерам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своими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природными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располагает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санаториями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центрами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оздоровления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Нарочанском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обитают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благородный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барсук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куница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енотовидная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выдра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понаблюдать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обыкновенных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журавлей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скоп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горечавку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озерах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Нарочанского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изобилии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водятся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подлещик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толстолобик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6" name="Picture 5" descr="A body of water with trees around it&#10;&#10;Description automatically generated">
            <a:extLst>
              <a:ext uri="{FF2B5EF4-FFF2-40B4-BE49-F238E27FC236}">
                <a16:creationId xmlns="" xmlns:a16="http://schemas.microsoft.com/office/drawing/2014/main" id="{DE1426DA-15DA-663F-46EB-0153651B66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7157" y="358323"/>
            <a:ext cx="4072985" cy="3054097"/>
          </a:xfrm>
          <a:prstGeom prst="rect">
            <a:avLst/>
          </a:prstGeom>
        </p:spPr>
      </p:pic>
      <p:pic>
        <p:nvPicPr>
          <p:cNvPr id="5" name="Picture 4" descr="A badger on rocks&#10;&#10;Description automatically generated with low confidence">
            <a:extLst>
              <a:ext uri="{FF2B5EF4-FFF2-40B4-BE49-F238E27FC236}">
                <a16:creationId xmlns="" xmlns:a16="http://schemas.microsoft.com/office/drawing/2014/main" id="{2562EDCB-76D1-41B5-7ACA-22707348C3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7157" y="3412420"/>
            <a:ext cx="4072985" cy="30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369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77D66FD-7717-4B96-9D1C-1EF073D643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5FA7E31-13EB-46D2-A94C-10F92EBD2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39DE4D3-EE33-494F-9666-659F94323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0FAC50C2-3E97-41E1-8224-527233C0A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6796" y="237744"/>
            <a:ext cx="53805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EBA3BE2-D4FF-46FE-80EE-D3A533C20C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2560" y="374904"/>
            <a:ext cx="5117584" cy="6108192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35424-28BC-F91D-ED6F-2995170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chemeClr val="tx1"/>
                </a:solidFill>
              </a:rPr>
              <a:t>Березинский биосферный заповедник</a:t>
            </a:r>
          </a:p>
        </p:txBody>
      </p:sp>
      <p:pic>
        <p:nvPicPr>
          <p:cNvPr id="12" name="Picture 11" descr="A small waterfall in a forest&#10;&#10;Description automatically generated with medium confidence">
            <a:extLst>
              <a:ext uri="{FF2B5EF4-FFF2-40B4-BE49-F238E27FC236}">
                <a16:creationId xmlns="" xmlns:a16="http://schemas.microsoft.com/office/drawing/2014/main" id="{2467B89D-AD7A-024B-55DD-3CA6960FA4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19" y="237744"/>
            <a:ext cx="5862736" cy="3755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заповедник</a:t>
            </a:r>
            <a:r>
              <a:rPr lang="en-US" sz="16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Витебской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1925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редких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севере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Расположенный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120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Минска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частью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сети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биосферных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ЮНЕСКО.</a:t>
            </a: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болот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водохранилищ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лугов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встретить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известных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флоры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algn="just">
              <a:lnSpc>
                <a:spcPct val="90000"/>
              </a:lnSpc>
            </a:pP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56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млекопитающих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земноводных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рептилий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рыбы</a:t>
            </a:r>
            <a:endParaRPr lang="en-US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Белорусский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Березинский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биосферный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85 149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гектаров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Березинский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стал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известен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эталон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нетронутой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живой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</a:t>
            </a:r>
            <a:r>
              <a:rPr lang="en-US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90000"/>
              </a:lnSpc>
            </a:pPr>
            <a:endParaRPr lang="en-US" sz="1300" dirty="0"/>
          </a:p>
        </p:txBody>
      </p:sp>
      <p:pic>
        <p:nvPicPr>
          <p:cNvPr id="26" name="Picture 25" descr="A picture containing grass, outdoor, tree, field&#10;&#10;Description automatically generated">
            <a:extLst>
              <a:ext uri="{FF2B5EF4-FFF2-40B4-BE49-F238E27FC236}">
                <a16:creationId xmlns="" xmlns:a16="http://schemas.microsoft.com/office/drawing/2014/main" id="{08386C10-FCE4-64B4-E8E5-DC902ACE3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19" y="4150214"/>
            <a:ext cx="5862736" cy="247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6676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35424-28BC-F91D-ED6F-2995170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490" y="584494"/>
            <a:ext cx="6002427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Полесский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государственный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радиационно-экологический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  <a:r>
              <a:rPr lang="en-US" sz="3000" dirty="0" err="1">
                <a:solidFill>
                  <a:schemeClr val="tx1"/>
                </a:solidFill>
              </a:rPr>
              <a:t>заповедник</a:t>
            </a:r>
            <a:r>
              <a:rPr lang="en-US" sz="3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 descr="A sandy area with trees in the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A1F61220-55AA-A5D6-9271-73D59FAE4C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553" y="374904"/>
            <a:ext cx="3917115" cy="19080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450215" algn="just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радиоэкологический заповедник в Полесской области Беларуси, который был создан для того, чтобы охватить территорию Беларуси, наиболее пострадавшую от радиоактивных осадков в результате Чернобыльской катастрофы. В заповеднике обитает множество редких и исчезающих видов, которые процветают там благодаря отсутствию людей. К ним относятся европейский зубр, лошадь Пржевальского, лось, бурый медведь, беркут и орлан-белохвост. Здесь обитает самая большая в мире популяция европейской прудовой черепахи. Здесь обитает 7 видов рептилий, 11 видов амфибий, 46 видов млекопитающих, 213 видов птиц и 25 видов рыб. Флора включает в себя 1251 зарегистрированное растение, что составляет более двух третей флоры страны. Многие из этих видов животных занесены в Международную и Белорусскую Красные книги.</a:t>
            </a:r>
            <a:endParaRPr lang="x-none" sz="1800" kern="100" dirty="0">
              <a:effectLst/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buNone/>
            </a:pPr>
            <a:endParaRPr lang="x-non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ree, plant, outdoor, grass&#10;&#10;Description automatically generated">
            <a:extLst>
              <a:ext uri="{FF2B5EF4-FFF2-40B4-BE49-F238E27FC236}">
                <a16:creationId xmlns="" xmlns:a16="http://schemas.microsoft.com/office/drawing/2014/main" id="{85F611C8-6EE6-AECF-77DA-DC2182E10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553" y="2395729"/>
            <a:ext cx="3912367" cy="19872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0CB3A5C-2EB5-8CE5-6E27-80D02AE6A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7512"/>
            <a:ext cx="2267712" cy="1426464"/>
          </a:xfrm>
          <a:prstGeom prst="rect">
            <a:avLst/>
          </a:prstGeom>
        </p:spPr>
      </p:pic>
      <p:pic>
        <p:nvPicPr>
          <p:cNvPr id="9" name="Picture 8" descr="A turtle on a log&#10;&#10;Description automatically generated with medium confidence">
            <a:extLst>
              <a:ext uri="{FF2B5EF4-FFF2-40B4-BE49-F238E27FC236}">
                <a16:creationId xmlns="" xmlns:a16="http://schemas.microsoft.com/office/drawing/2014/main" id="{C50F40BB-53EB-092F-1B37-DAB118223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553" y="4495800"/>
            <a:ext cx="3917116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0830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Озеро, окруженное деревьями и холмами">
            <a:extLst>
              <a:ext uri="{FF2B5EF4-FFF2-40B4-BE49-F238E27FC236}">
                <a16:creationId xmlns="" xmlns:a16="http://schemas.microsoft.com/office/drawing/2014/main" id="{9C03085E-5595-4A23-30CD-F8286A069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DB7B5D-3924-789D-446F-89BE42C61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b="1" kern="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Что</a:t>
            </a:r>
            <a:r>
              <a:rPr lang="uk-UA" sz="36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uk-UA" sz="3600" b="1" kern="1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это</a:t>
            </a:r>
            <a:r>
              <a:rPr lang="uk-UA" sz="36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x-none" sz="36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x-none" sz="3600" b="1" kern="1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endParaRPr lang="x-none" sz="3600" b="1" kern="100" dirty="0"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0760DE9F-B532-1DBC-4821-14CCED0E9053}"/>
              </a:ext>
            </a:extLst>
          </p:cNvPr>
          <p:cNvSpPr/>
          <p:nvPr/>
        </p:nvSpPr>
        <p:spPr>
          <a:xfrm>
            <a:off x="596867" y="1431308"/>
            <a:ext cx="4754880" cy="2799129"/>
          </a:xfrm>
          <a:prstGeom prst="roundRect">
            <a:avLst/>
          </a:prstGeom>
          <a:solidFill>
            <a:srgbClr val="E3DFD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E763BC-0BDB-5814-42F2-216129C3A9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8602" y="1677651"/>
            <a:ext cx="4754880" cy="2552786"/>
          </a:xfrm>
        </p:spPr>
        <p:txBody>
          <a:bodyPr/>
          <a:lstStyle/>
          <a:p>
            <a:pPr marL="0" indent="0">
              <a:buNone/>
            </a:pP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Национальный парк 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–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это территория, выделенная 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государством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для сохранения природной среды. Национальный парк может быть выделен 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в целях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общественного отдыха или по причине его историческо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й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или научно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й ценности для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сохран</a:t>
            </a:r>
            <a:r>
              <a:rPr lang="ru-RU" sz="1800" kern="100" dirty="0" err="1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ения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ландшафтов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, а также</a:t>
            </a:r>
            <a:r>
              <a:rPr lang="x-none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растений и животных.</a:t>
            </a: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 Посещение национальных парков бесплатное.</a:t>
            </a:r>
          </a:p>
          <a:p>
            <a:pPr marL="0" indent="0">
              <a:buNone/>
            </a:pPr>
            <a:endParaRPr lang="x-none" dirty="0"/>
          </a:p>
        </p:txBody>
      </p:sp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73B665B-6BBE-EDC4-D2CA-B383EC0073A7}"/>
              </a:ext>
            </a:extLst>
          </p:cNvPr>
          <p:cNvSpPr/>
          <p:nvPr/>
        </p:nvSpPr>
        <p:spPr>
          <a:xfrm>
            <a:off x="6432055" y="3475075"/>
            <a:ext cx="4754880" cy="2799129"/>
          </a:xfrm>
          <a:prstGeom prst="roundRect">
            <a:avLst/>
          </a:prstGeom>
          <a:solidFill>
            <a:srgbClr val="E3DFD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2F69B68-DE57-94D9-F3C8-87E55AB33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3957468"/>
            <a:ext cx="4754880" cy="3749040"/>
          </a:xfrm>
        </p:spPr>
        <p:txBody>
          <a:bodyPr/>
          <a:lstStyle/>
          <a:p>
            <a:pPr indent="0" algn="just">
              <a:buNone/>
            </a:pPr>
            <a:r>
              <a:rPr lang="ru-RU" sz="1800" kern="10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Заповедник находится под особой охраной, и попасть сюда не всегда просто. Заповедники создаются для изучения, наблюдения и сохранения биологических видов. Жизнь здесь протекает почти без вмешательства человека.</a:t>
            </a:r>
            <a:endParaRPr lang="x-none" sz="1800" kern="100" dirty="0">
              <a:solidFill>
                <a:schemeClr val="tx1">
                  <a:lumMod val="50000"/>
                </a:schemeClr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grass, outdoor, tree, sky&#10;&#10;Description automatically generated">
            <a:extLst>
              <a:ext uri="{FF2B5EF4-FFF2-40B4-BE49-F238E27FC236}">
                <a16:creationId xmlns="" xmlns:a16="http://schemas.microsoft.com/office/drawing/2014/main" id="{C09C186D-FF62-631D-30FC-88F672606A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3273" y="2225198"/>
            <a:ext cx="1942575" cy="1585375"/>
          </a:xfrm>
          <a:prstGeom prst="ellipse">
            <a:avLst/>
          </a:prstGeom>
          <a:ln>
            <a:solidFill>
              <a:srgbClr val="FFFFFF"/>
            </a:solidFill>
          </a:ln>
        </p:spPr>
      </p:pic>
      <p:pic>
        <p:nvPicPr>
          <p:cNvPr id="8" name="Picture 7" descr="A picture containing grass, outdoor, tree, nature&#10;&#10;Description automatically generated">
            <a:extLst>
              <a:ext uri="{FF2B5EF4-FFF2-40B4-BE49-F238E27FC236}">
                <a16:creationId xmlns="" xmlns:a16="http://schemas.microsoft.com/office/drawing/2014/main" id="{7D74ED3D-AA9F-D076-FACB-0675B87910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9160" y="1379137"/>
            <a:ext cx="2845400" cy="2322188"/>
          </a:xfrm>
          <a:prstGeom prst="ellipse">
            <a:avLst/>
          </a:prstGeom>
          <a:ln>
            <a:solidFill>
              <a:srgbClr val="FFFFFF"/>
            </a:solidFill>
          </a:ln>
        </p:spPr>
      </p:pic>
      <p:pic>
        <p:nvPicPr>
          <p:cNvPr id="16" name="Picture 15" descr="A picture containing outdoor, sky, nature, shore&#10;&#10;Description automatically generated">
            <a:extLst>
              <a:ext uri="{FF2B5EF4-FFF2-40B4-BE49-F238E27FC236}">
                <a16:creationId xmlns="" xmlns:a16="http://schemas.microsoft.com/office/drawing/2014/main" id="{20D951E5-9F1C-72BD-AB5F-10D62763BC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953" y="3957468"/>
            <a:ext cx="1985731" cy="1620595"/>
          </a:xfrm>
          <a:prstGeom prst="ellipse">
            <a:avLst/>
          </a:prstGeom>
          <a:ln>
            <a:solidFill>
              <a:srgbClr val="FFFFFF"/>
            </a:solidFill>
          </a:ln>
        </p:spPr>
      </p:pic>
      <p:pic>
        <p:nvPicPr>
          <p:cNvPr id="6" name="Picture 5" descr="A picture containing grass, sky, outdoor, nature&#10;&#10;Description automatically generated">
            <a:extLst>
              <a:ext uri="{FF2B5EF4-FFF2-40B4-BE49-F238E27FC236}">
                <a16:creationId xmlns="" xmlns:a16="http://schemas.microsoft.com/office/drawing/2014/main" id="{B13511A9-B858-6D71-1CFB-C905943BF9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6282" y="4021577"/>
            <a:ext cx="2845399" cy="2322188"/>
          </a:xfrm>
          <a:prstGeom prst="ellipse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365066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iver surrounded by trees&#10;&#10;Description automatically generated with low confidence">
            <a:extLst>
              <a:ext uri="{FF2B5EF4-FFF2-40B4-BE49-F238E27FC236}">
                <a16:creationId xmlns="" xmlns:a16="http://schemas.microsoft.com/office/drawing/2014/main" id="{DCD1DD97-3C70-554C-C91D-BF5BB373D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781" y="375781"/>
            <a:ext cx="11461315" cy="61127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0F88B526-CC99-72DF-16A2-A5C3FCD599FB}"/>
              </a:ext>
            </a:extLst>
          </p:cNvPr>
          <p:cNvSpPr/>
          <p:nvPr/>
        </p:nvSpPr>
        <p:spPr>
          <a:xfrm>
            <a:off x="4689987" y="4542504"/>
            <a:ext cx="6740013" cy="1622322"/>
          </a:xfrm>
          <a:prstGeom prst="rect">
            <a:avLst/>
          </a:prstGeom>
          <a:solidFill>
            <a:srgbClr val="445E5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x-none" sz="32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На территории Республики Беларусь существует 2 заповедника и 4 национальных парка.</a:t>
            </a:r>
            <a:endParaRPr lang="x-none" sz="32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88641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dirty="0"/>
          </a:p>
        </p:txBody>
      </p:sp>
      <p:pic>
        <p:nvPicPr>
          <p:cNvPr id="5" name="Picture 2" descr="Close-up of leaves">
            <a:extLst>
              <a:ext uri="{FF2B5EF4-FFF2-40B4-BE49-F238E27FC236}">
                <a16:creationId xmlns=""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37334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74601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x-none" sz="44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Национальные </a:t>
            </a:r>
            <a:r>
              <a:rPr lang="x-none" sz="44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парки</a:t>
            </a:r>
            <a:r>
              <a:rPr lang="ru-RU" sz="44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Беларуси</a:t>
            </a:r>
            <a:r>
              <a:rPr lang="x-none" sz="4400" dirty="0" smtClean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endParaRPr lang="en-GB" sz="9600" dirty="0"/>
          </a:p>
        </p:txBody>
      </p:sp>
      <p:pic>
        <p:nvPicPr>
          <p:cNvPr id="4" name="Picture 3" descr="A picture containing outdoor, sky, nature, shore&#10;&#10;Description automatically generated">
            <a:extLst>
              <a:ext uri="{FF2B5EF4-FFF2-40B4-BE49-F238E27FC236}">
                <a16:creationId xmlns="" xmlns:a16="http://schemas.microsoft.com/office/drawing/2014/main" id="{A2DD9A7F-FB89-B405-7726-5B9F5E2DA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4291" y="1060209"/>
            <a:ext cx="3890148" cy="2090222"/>
          </a:xfrm>
          <a:prstGeom prst="rect">
            <a:avLst/>
          </a:prstGeom>
        </p:spPr>
      </p:pic>
      <p:pic>
        <p:nvPicPr>
          <p:cNvPr id="7" name="Picture 6" descr="A body of water surrounded by plants&#10;&#10;Description automatically generated with low confidence">
            <a:extLst>
              <a:ext uri="{FF2B5EF4-FFF2-40B4-BE49-F238E27FC236}">
                <a16:creationId xmlns="" xmlns:a16="http://schemas.microsoft.com/office/drawing/2014/main" id="{D371103B-E0A1-35F2-ED7A-403FA16E13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91" y="3792641"/>
            <a:ext cx="3890148" cy="2090222"/>
          </a:xfrm>
          <a:prstGeom prst="rect">
            <a:avLst/>
          </a:prstGeom>
        </p:spPr>
      </p:pic>
      <p:pic>
        <p:nvPicPr>
          <p:cNvPr id="10" name="Picture 9" descr="A body of water surrounded by trees&#10;&#10;Description automatically generated with medium confidence">
            <a:extLst>
              <a:ext uri="{FF2B5EF4-FFF2-40B4-BE49-F238E27FC236}">
                <a16:creationId xmlns="" xmlns:a16="http://schemas.microsoft.com/office/drawing/2014/main" id="{839C0FA1-A417-1493-0C98-BB122B91AF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742" y="3792641"/>
            <a:ext cx="3890148" cy="2090222"/>
          </a:xfrm>
          <a:prstGeom prst="rect">
            <a:avLst/>
          </a:prstGeom>
        </p:spPr>
      </p:pic>
      <p:pic>
        <p:nvPicPr>
          <p:cNvPr id="12" name="Picture 11" descr="A picture containing mountain, nature, outdoor, canyon&#10;&#10;Description automatically generated">
            <a:extLst>
              <a:ext uri="{FF2B5EF4-FFF2-40B4-BE49-F238E27FC236}">
                <a16:creationId xmlns="" xmlns:a16="http://schemas.microsoft.com/office/drawing/2014/main" id="{78F954C9-B93E-05BD-0001-20AB8F760D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10798" y="1060209"/>
            <a:ext cx="3890147" cy="20902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AAFB156-87E5-E000-3F60-2F5912F888A0}"/>
              </a:ext>
            </a:extLst>
          </p:cNvPr>
          <p:cNvSpPr txBox="1"/>
          <p:nvPr/>
        </p:nvSpPr>
        <p:spPr>
          <a:xfrm>
            <a:off x="1820909" y="3300031"/>
            <a:ext cx="26888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x-none" sz="1800" dirty="0"/>
              <a:t>Беловежская пуща</a:t>
            </a:r>
            <a:endParaRPr lang="en-GB" sz="1800" noProof="0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5A9CE85-CC8F-91C3-6526-2F42AA6E5023}"/>
              </a:ext>
            </a:extLst>
          </p:cNvPr>
          <p:cNvSpPr txBox="1"/>
          <p:nvPr/>
        </p:nvSpPr>
        <p:spPr>
          <a:xfrm>
            <a:off x="1703561" y="5959020"/>
            <a:ext cx="30116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x-none" sz="1800" dirty="0"/>
              <a:t>Браславские озёра</a:t>
            </a:r>
            <a:endParaRPr lang="en-GB" sz="1800" noProof="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FB5D57C-DADC-5625-B13A-146D6D87451F}"/>
              </a:ext>
            </a:extLst>
          </p:cNvPr>
          <p:cNvSpPr txBox="1"/>
          <p:nvPr/>
        </p:nvSpPr>
        <p:spPr>
          <a:xfrm>
            <a:off x="7515965" y="3300031"/>
            <a:ext cx="20798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x-none" dirty="0"/>
              <a:t>Припятский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81AEB63-F9B9-39F5-FE66-89A9E753F77B}"/>
              </a:ext>
            </a:extLst>
          </p:cNvPr>
          <p:cNvSpPr txBox="1"/>
          <p:nvPr/>
        </p:nvSpPr>
        <p:spPr>
          <a:xfrm>
            <a:off x="6820797" y="6026386"/>
            <a:ext cx="3470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defRPr cap="all"/>
            </a:pPr>
            <a:r>
              <a:rPr lang="en-US" sz="1800" dirty="0" smtClean="0"/>
              <a:t> </a:t>
            </a:r>
            <a:r>
              <a:rPr lang="x-none" sz="1800" dirty="0"/>
              <a:t>Нарочанский</a:t>
            </a:r>
            <a:r>
              <a:rPr lang="ru-RU" sz="1800" dirty="0"/>
              <a:t> парки</a:t>
            </a:r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E192707B-B929-41A7-9B41-E959A1C689E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lose-up of leaves">
            <a:extLst>
              <a:ext uri="{FF2B5EF4-FFF2-40B4-BE49-F238E27FC236}">
                <a16:creationId xmlns=""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FB4235C-4505-46C7-AD8F-8769A1972F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B20245B7-7859-8E4B-D0C6-AFE0946BF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-174601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x-none" sz="4400" dirty="0">
                <a:latin typeface="Times New Roman" panose="02020603050405020304" pitchFamily="18" charset="0"/>
                <a:ea typeface="DengXian" panose="02010600030101010101" pitchFamily="2" charset="-122"/>
              </a:rPr>
              <a:t>Биосферные заповедники </a:t>
            </a:r>
            <a:r>
              <a:rPr lang="x-none" sz="4400" dirty="0" smtClean="0">
                <a:latin typeface="Times New Roman" panose="02020603050405020304" pitchFamily="18" charset="0"/>
                <a:ea typeface="DengXian" panose="02010600030101010101" pitchFamily="2" charset="-122"/>
              </a:rPr>
              <a:t> </a:t>
            </a:r>
            <a:endParaRPr lang="en-GB" sz="4400" dirty="0">
              <a:latin typeface="Times New Roman" panose="02020603050405020304" pitchFamily="18" charset="0"/>
              <a:ea typeface="DengXian" panose="02010600030101010101" pitchFamily="2" charset="-122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4DB271F-C1C7-1F61-1FDD-579D399A8643}"/>
              </a:ext>
            </a:extLst>
          </p:cNvPr>
          <p:cNvSpPr txBox="1"/>
          <p:nvPr/>
        </p:nvSpPr>
        <p:spPr>
          <a:xfrm>
            <a:off x="1262477" y="5149349"/>
            <a:ext cx="40404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  <a:defRPr cap="all"/>
            </a:pPr>
            <a:r>
              <a:rPr lang="ru-RU" sz="1800" dirty="0"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Березинский биосферный заповедник </a:t>
            </a:r>
            <a:endParaRPr lang="en-GB" sz="1800" noProof="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6846D22-0232-38B5-F18D-243160326C04}"/>
              </a:ext>
            </a:extLst>
          </p:cNvPr>
          <p:cNvSpPr txBox="1"/>
          <p:nvPr/>
        </p:nvSpPr>
        <p:spPr>
          <a:xfrm>
            <a:off x="6330675" y="4872349"/>
            <a:ext cx="4503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cap="all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Arial" panose="020B0604020202020204" pitchFamily="34" charset="0"/>
              </a:rPr>
              <a:t>Полесский государственный радиационно-экологический заповедник</a:t>
            </a:r>
            <a:endParaRPr lang="x-none" sz="1800" kern="1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0">
              <a:lnSpc>
                <a:spcPct val="100000"/>
              </a:lnSpc>
              <a:defRPr cap="all"/>
            </a:pPr>
            <a:r>
              <a:rPr lang="x-none" dirty="0"/>
              <a:t> </a:t>
            </a:r>
          </a:p>
        </p:txBody>
      </p:sp>
      <p:pic>
        <p:nvPicPr>
          <p:cNvPr id="22" name="Picture 21" descr="A picture containing grass, outdoor, grassy, plant&#10;&#10;Description automatically generated">
            <a:extLst>
              <a:ext uri="{FF2B5EF4-FFF2-40B4-BE49-F238E27FC236}">
                <a16:creationId xmlns="" xmlns:a16="http://schemas.microsoft.com/office/drawing/2014/main" id="{003BC2B3-C214-D5CC-FF00-6E1B7946C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23" y="1690170"/>
            <a:ext cx="5307725" cy="2854800"/>
          </a:xfrm>
          <a:prstGeom prst="rect">
            <a:avLst/>
          </a:prstGeom>
        </p:spPr>
      </p:pic>
      <p:pic>
        <p:nvPicPr>
          <p:cNvPr id="24" name="Picture 23" descr="A picture containing grass, outdoor, tree, sky&#10;&#10;Description automatically generated">
            <a:extLst>
              <a:ext uri="{FF2B5EF4-FFF2-40B4-BE49-F238E27FC236}">
                <a16:creationId xmlns="" xmlns:a16="http://schemas.microsoft.com/office/drawing/2014/main" id="{2F2914B2-F29B-A611-1CF5-F56F54E94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5" y="1696492"/>
            <a:ext cx="5295971" cy="28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816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9">
            <a:extLst>
              <a:ext uri="{FF2B5EF4-FFF2-40B4-BE49-F238E27FC236}">
                <a16:creationId xmlns="" xmlns:a16="http://schemas.microsoft.com/office/drawing/2014/main" id="{3DE8C63E-8D14-47EC-8FFD-7471461ED5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2" name="Rectangle 21">
            <a:extLst>
              <a:ext uri="{FF2B5EF4-FFF2-40B4-BE49-F238E27FC236}">
                <a16:creationId xmlns="" xmlns:a16="http://schemas.microsoft.com/office/drawing/2014/main" id="{E0F55756-5517-4E65-9936-F04BB32791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3" name="Rectangle 23">
            <a:extLst>
              <a:ext uri="{FF2B5EF4-FFF2-40B4-BE49-F238E27FC236}">
                <a16:creationId xmlns="" xmlns:a16="http://schemas.microsoft.com/office/drawing/2014/main" id="{E0761A2E-808B-4B2D-8349-CE88ED6622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="" xmlns:a16="http://schemas.microsoft.com/office/drawing/2014/main" id="{D12E5914-B165-4F6D-AC13-5A02479C64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5" name="Rectangle 27">
            <a:extLst>
              <a:ext uri="{FF2B5EF4-FFF2-40B4-BE49-F238E27FC236}">
                <a16:creationId xmlns="" xmlns:a16="http://schemas.microsoft.com/office/drawing/2014/main" id="{302AB9C5-A0DE-467D-9D0B-3A87C3B20C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39710" y="237744"/>
            <a:ext cx="5617594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341BBCDA-74FC-4F04-B97F-6D46363E14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43F04CE-1E1F-C382-A545-C344DD207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46137" y="753035"/>
            <a:ext cx="4602152" cy="5382764"/>
          </a:xfrm>
        </p:spPr>
        <p:txBody>
          <a:bodyPr vert="horz" lIns="91440" tIns="45720" rIns="91440" bIns="45720" rtlCol="0">
            <a:normAutofit/>
          </a:bodyPr>
          <a:lstStyle/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1 -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Беловежская пуща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2 -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Браславские озёра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Березинский биосферный заповедник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Припятский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lang="uk-UA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uk-U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парк </a:t>
            </a:r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Нарочанский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6 -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Полесский государственный радиационно-экологический заповедник</a:t>
            </a:r>
            <a:endParaRPr lang="x-none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x-none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-182880">
              <a:lnSpc>
                <a:spcPct val="100000"/>
              </a:lnSpc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AABD6B6F-F5BA-9E81-BBEF-3957D2401961}"/>
              </a:ext>
            </a:extLst>
          </p:cNvPr>
          <p:cNvGrpSpPr/>
          <p:nvPr/>
        </p:nvGrpSpPr>
        <p:grpSpPr>
          <a:xfrm>
            <a:off x="743711" y="753036"/>
            <a:ext cx="4814407" cy="5382763"/>
            <a:chOff x="743711" y="753036"/>
            <a:chExt cx="4814407" cy="5382763"/>
          </a:xfrm>
        </p:grpSpPr>
        <p:pic>
          <p:nvPicPr>
            <p:cNvPr id="15" name="Picture 14" descr="Graphical user interface, website&#10;&#10;Description automatically generated">
              <a:extLst>
                <a:ext uri="{FF2B5EF4-FFF2-40B4-BE49-F238E27FC236}">
                  <a16:creationId xmlns="" xmlns:a16="http://schemas.microsoft.com/office/drawing/2014/main" id="{1D65190C-E46A-C46B-C246-DB99F8847A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3711" y="753036"/>
              <a:ext cx="4814407" cy="5382763"/>
            </a:xfrm>
            <a:prstGeom prst="rect">
              <a:avLst/>
            </a:prstGeom>
          </p:spPr>
        </p:pic>
        <p:pic>
          <p:nvPicPr>
            <p:cNvPr id="21" name="Picture 20" descr="Map&#10;&#10;Description automatically generated">
              <a:extLst>
                <a:ext uri="{FF2B5EF4-FFF2-40B4-BE49-F238E27FC236}">
                  <a16:creationId xmlns="" xmlns:a16="http://schemas.microsoft.com/office/drawing/2014/main" id="{75C0FC77-DD9A-B962-F51C-5805882D56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861" b="89873" l="9600" r="89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48379" y="5231276"/>
              <a:ext cx="855706" cy="59802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2D53838-2D0D-681D-19EA-81FCEAD96A44}"/>
              </a:ext>
            </a:extLst>
          </p:cNvPr>
          <p:cNvSpPr txBox="1"/>
          <p:nvPr/>
        </p:nvSpPr>
        <p:spPr>
          <a:xfrm>
            <a:off x="3952848" y="4900937"/>
            <a:ext cx="704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400" b="1" dirty="0">
                <a:solidFill>
                  <a:srgbClr val="F8FFFF"/>
                </a:solidFill>
                <a:latin typeface="+mj-lt"/>
                <a:cs typeface="Times New Roman" panose="02020603050405020304" pitchFamily="18" charset="0"/>
              </a:rPr>
              <a:t>6</a:t>
            </a:r>
            <a:endParaRPr lang="x-none" sz="2000" b="1" dirty="0">
              <a:solidFill>
                <a:srgbClr val="F8FFFF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08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81F7ADB-5077-4756-8B7B-F1A75E4203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08E149DB-2E80-458B-ABB0-369D799A0D3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C2918946-8EF4-453E-B3BA-EEA48FB210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7744" y="237744"/>
            <a:ext cx="11724043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37E59614-D57B-48C3-BFA3-0057FFF259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4" name="Picture 3" descr="A picture containing sky, outdoor, grass, nature&#10;&#10;Description automatically generated">
            <a:extLst>
              <a:ext uri="{FF2B5EF4-FFF2-40B4-BE49-F238E27FC236}">
                <a16:creationId xmlns="" xmlns:a16="http://schemas.microsoft.com/office/drawing/2014/main" id="{897FF9F3-5CD9-D3EA-06AB-10D4A877EC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42F2B42-796A-046A-40C6-C18B09B8C097}"/>
              </a:ext>
            </a:extLst>
          </p:cNvPr>
          <p:cNvSpPr/>
          <p:nvPr/>
        </p:nvSpPr>
        <p:spPr>
          <a:xfrm>
            <a:off x="868680" y="1021976"/>
            <a:ext cx="6464449" cy="5235389"/>
          </a:xfrm>
          <a:prstGeom prst="rect">
            <a:avLst/>
          </a:prstGeom>
          <a:solidFill>
            <a:srgbClr val="455F51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35424-28BC-F91D-ED6F-2995170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>
                <a:solidFill>
                  <a:schemeClr val="tx1"/>
                </a:solidFill>
              </a:rPr>
              <a:t>Беловежская пуща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just">
              <a:lnSpc>
                <a:spcPct val="9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Беловежская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пуща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ЮНЕСКО,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старейших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Брестской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Гродненской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областей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Польши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лесного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1500,69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километров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сохранившихся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первобытных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лесов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простирались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Европейской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равнине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парке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Беловежская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пуща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произрастает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древних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дубов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многовековые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ясени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сосны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ели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Здесь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живет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животных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птиц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крупнейшая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мире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популяция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редкого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зубра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большого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подорлика</a:t>
            </a:r>
            <a:r>
              <a:rPr lang="en-US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>
              <a:lnSpc>
                <a:spcPct val="90000"/>
              </a:lnSpc>
            </a:pPr>
            <a:endParaRPr lang="en-US" sz="1500" dirty="0"/>
          </a:p>
        </p:txBody>
      </p:sp>
      <p:pic>
        <p:nvPicPr>
          <p:cNvPr id="10" name="Picture 9" descr="A group of buffalo in a field&#10;&#10;Description automatically generated with medium confidence">
            <a:extLst>
              <a:ext uri="{FF2B5EF4-FFF2-40B4-BE49-F238E27FC236}">
                <a16:creationId xmlns="" xmlns:a16="http://schemas.microsoft.com/office/drawing/2014/main" id="{4E1BE829-1A33-447B-C9E1-99DA4240BE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2554" y="4495799"/>
            <a:ext cx="3917115" cy="1996821"/>
          </a:xfrm>
          <a:prstGeom prst="rect">
            <a:avLst/>
          </a:prstGeom>
        </p:spPr>
      </p:pic>
      <p:pic>
        <p:nvPicPr>
          <p:cNvPr id="16" name="Picture 15" descr="A picture containing bird, bird of prey, outdoor, grass&#10;&#10;Description automatically generated">
            <a:extLst>
              <a:ext uri="{FF2B5EF4-FFF2-40B4-BE49-F238E27FC236}">
                <a16:creationId xmlns="" xmlns:a16="http://schemas.microsoft.com/office/drawing/2014/main" id="{45B4494E-1330-DDA9-1CEF-95AF2673B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029" y="2394012"/>
            <a:ext cx="3917115" cy="19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482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B3B9032-14E4-01B4-3E59-6653DBEA4A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55F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3954" y="410705"/>
            <a:ext cx="6624825" cy="685799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парк был создан в 1995 году среди красивейших озёр Витебской области на северо-западе Беларуси, на территории географической провинции с поэтическим названием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Белорусского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Поозерья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Древний город Браслав, построенный в 11 веке, живописно расположен в центре парка.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район уникален своими чистыми озерами с живописными холмами, покрытыми сосновыми и дубово-еловыми лесами. На территории Браславского района находится около 260 озёр. Озёра и реки занимают около 9% поверхности. На территории национального парка расположено 61 озеро - 17% его территории. Крупнейшие из них -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Дривяты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Учеба,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Струсто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Богинское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Войсо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Недрово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Неспиш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площади более 69 000 гектаров парка произрастает более 800 видов растений, 20 из которых близки к исчезновению. Он также является домом для: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видов рыб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189 видов птиц (85% всех гнездящихся птиц в Беларуси)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видов млекопитающих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видов земноводных</a:t>
            </a:r>
            <a:r>
              <a:rPr lang="x-non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видов рептилий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национальном парке Браславские озёра обитают евразийские рыси, барсуки, бурый и белый заяц, енот, косуля, норка, выдра, волк, куница и бурые медведи. В этом регионе также обитает несколько видов птиц, таких как обыкновенный журавль, черный аист, рябчик,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данлин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лебеди и др. Озера богаты такими видами рыб, как судак, линь, лещ, сиг, а также угорь.</a:t>
            </a:r>
            <a:endParaRPr lang="x-non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x-none" dirty="0"/>
          </a:p>
        </p:txBody>
      </p:sp>
      <p:pic>
        <p:nvPicPr>
          <p:cNvPr id="5" name="Picture 4" descr="A bird walking in water&#10;&#10;Description automatically generated with low confidence">
            <a:extLst>
              <a:ext uri="{FF2B5EF4-FFF2-40B4-BE49-F238E27FC236}">
                <a16:creationId xmlns="" xmlns:a16="http://schemas.microsoft.com/office/drawing/2014/main" id="{0617F4D4-B100-8D3C-C194-807D118DE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2851" y="3105150"/>
            <a:ext cx="3819149" cy="3752851"/>
          </a:xfrm>
          <a:prstGeom prst="rect">
            <a:avLst/>
          </a:prstGeom>
        </p:spPr>
      </p:pic>
      <p:pic>
        <p:nvPicPr>
          <p:cNvPr id="11" name="Picture 10" descr="A picture containing nature, plant, hillside, several&#10;&#10;Description automatically generated">
            <a:extLst>
              <a:ext uri="{FF2B5EF4-FFF2-40B4-BE49-F238E27FC236}">
                <a16:creationId xmlns="" xmlns:a16="http://schemas.microsoft.com/office/drawing/2014/main" id="{FB03958E-37BE-25E6-3DC0-5F31A34C7E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120" y="-2083"/>
            <a:ext cx="3810880" cy="3107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5808AB6-73BE-3CBF-3623-1C92543DF993}"/>
              </a:ext>
            </a:extLst>
          </p:cNvPr>
          <p:cNvSpPr txBox="1"/>
          <p:nvPr/>
        </p:nvSpPr>
        <p:spPr>
          <a:xfrm rot="16200000">
            <a:off x="-2273915" y="2967335"/>
            <a:ext cx="640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Браславские озёра </a:t>
            </a:r>
            <a:endParaRPr lang="x-none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35029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7D66FD-7717-4B96-9D1C-1EF073D643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65FA7E31-13EB-46D2-A94C-10F92EBD2D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C39DE4D3-EE33-494F-9666-659F94323B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0FAC50C2-3E97-41E1-8224-527233C0A9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576796" y="237744"/>
            <a:ext cx="53805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3EBA3BE2-D4FF-46FE-80EE-D3A533C20C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702560" y="374904"/>
            <a:ext cx="5117584" cy="6108192"/>
          </a:xfrm>
          <a:prstGeom prst="rect">
            <a:avLst/>
          </a:prstGeom>
          <a:solidFill>
            <a:schemeClr val="bg2"/>
          </a:solidFill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935424-28BC-F91D-ED6F-2995170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Припятский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A picture containing grass, outdoor, nature, mountain&#10;&#10;Description automatically generated">
            <a:extLst>
              <a:ext uri="{FF2B5EF4-FFF2-40B4-BE49-F238E27FC236}">
                <a16:creationId xmlns="" xmlns:a16="http://schemas.microsoft.com/office/drawing/2014/main" id="{485D0362-9087-4ACC-8770-7034544E84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264" y="233264"/>
            <a:ext cx="3324388" cy="6382512"/>
          </a:xfrm>
          <a:prstGeom prst="rect">
            <a:avLst/>
          </a:prstGeom>
        </p:spPr>
      </p:pic>
      <p:pic>
        <p:nvPicPr>
          <p:cNvPr id="6" name="Picture 5" descr="A picture containing tree, grass, outdoor, plant&#10;&#10;Description automatically generated">
            <a:extLst>
              <a:ext uri="{FF2B5EF4-FFF2-40B4-BE49-F238E27FC236}">
                <a16:creationId xmlns="" xmlns:a16="http://schemas.microsoft.com/office/drawing/2014/main" id="{FA5E5810-00EC-ABB5-3FB1-A5C1A51557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534" y="233264"/>
            <a:ext cx="2695380" cy="63914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9628851-20E3-0A6D-5D75-31FDF5B321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082" y="2103120"/>
            <a:ext cx="4472922" cy="39319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300">
                <a:effectLst/>
              </a:rPr>
              <a:t>Этот парк расположен в Гомельской области на юге страны, в 250 км от Минска.</a:t>
            </a:r>
          </a:p>
          <a:p>
            <a:pPr>
              <a:lnSpc>
                <a:spcPct val="90000"/>
              </a:lnSpc>
            </a:pPr>
            <a:r>
              <a:rPr lang="en-US" sz="1300">
                <a:effectLst/>
              </a:rPr>
              <a:t>Заповедник в поймах реки Припять существует с 1969 года, и сегодня парк занимает более 85 000 гектаров. Национальный парк был основан в 1996 году для защиты и сохранения природного ландшафта на берегах реки Припять. Торфяные болота занимают большую часть территории парка. В Припятском национальном парке обитает 51 вид млекопитающих, в том числе европейский барсук, евразийская рысь, лоси, благородный олень, дикий кабан и другие.</a:t>
            </a:r>
          </a:p>
          <a:p>
            <a:pPr>
              <a:lnSpc>
                <a:spcPct val="90000"/>
              </a:lnSpc>
            </a:pPr>
            <a:r>
              <a:rPr lang="en-US" sz="1300">
                <a:effectLst/>
              </a:rPr>
              <a:t>В 1987 году в парк были завезены европейские зубры, которые также являются домом для:</a:t>
            </a:r>
          </a:p>
          <a:p>
            <a:pPr marL="0">
              <a:lnSpc>
                <a:spcPct val="90000"/>
              </a:lnSpc>
            </a:pPr>
            <a:r>
              <a:rPr lang="en-US" sz="1300">
                <a:effectLst/>
              </a:rPr>
              <a:t>51 вид млекопитающих, 11 видов земноводных</a:t>
            </a:r>
            <a:r>
              <a:rPr lang="en-US" sz="1300"/>
              <a:t>, </a:t>
            </a:r>
            <a:r>
              <a:rPr lang="en-US" sz="1300">
                <a:effectLst/>
              </a:rPr>
              <a:t>7 видов рептилий</a:t>
            </a:r>
            <a:r>
              <a:rPr lang="en-US" sz="1300"/>
              <a:t>, </a:t>
            </a:r>
            <a:r>
              <a:rPr lang="en-US" sz="1300">
                <a:effectLst/>
              </a:rPr>
              <a:t>37 видов рыбы</a:t>
            </a:r>
            <a:r>
              <a:rPr lang="en-US" sz="1300"/>
              <a:t>, </a:t>
            </a:r>
            <a:r>
              <a:rPr lang="en-US" sz="1300">
                <a:effectLst/>
              </a:rPr>
              <a:t>246 видов птиц</a:t>
            </a:r>
          </a:p>
          <a:p>
            <a:pPr marL="0">
              <a:lnSpc>
                <a:spcPct val="90000"/>
              </a:lnSpc>
            </a:pPr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48618725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16c05727-aa75-4e4a-9b5f-8a80a1165891"/>
    <ds:schemaRef ds:uri="http://schemas.microsoft.com/office/infopath/2007/PartnerControls"/>
    <ds:schemaRef ds:uri="http://schemas.openxmlformats.org/package/2006/metadata/core-propertie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988</Words>
  <Application>Microsoft Office PowerPoint</Application>
  <PresentationFormat>Широкоэкранный</PresentationFormat>
  <Paragraphs>57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DengXian</vt:lpstr>
      <vt:lpstr>Times New Roman</vt:lpstr>
      <vt:lpstr>Savon</vt:lpstr>
      <vt:lpstr>Национальные парки и заповедники Беларуси</vt:lpstr>
      <vt:lpstr>Что это? </vt:lpstr>
      <vt:lpstr>Презентация PowerPoint</vt:lpstr>
      <vt:lpstr>Национальные парки Беларуси </vt:lpstr>
      <vt:lpstr>Биосферные заповедники  </vt:lpstr>
      <vt:lpstr>Презентация PowerPoint</vt:lpstr>
      <vt:lpstr>Беловежская пуща </vt:lpstr>
      <vt:lpstr>Презентация PowerPoint</vt:lpstr>
      <vt:lpstr>Припятский национальный парк </vt:lpstr>
      <vt:lpstr>Нарочанский национальный парк</vt:lpstr>
      <vt:lpstr>Березинский биосферный заповедник</vt:lpstr>
      <vt:lpstr>Полесский государственный радиационно-экологический заповедник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Garden Savon design</dc:title>
  <dc:creator>Iba Shareef</dc:creator>
  <cp:lastModifiedBy>Екатерина В. Лобан</cp:lastModifiedBy>
  <cp:revision>25</cp:revision>
  <dcterms:created xsi:type="dcterms:W3CDTF">2023-05-02T19:52:27Z</dcterms:created>
  <dcterms:modified xsi:type="dcterms:W3CDTF">2025-03-06T14:06:10Z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