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</p:sldIdLst>
  <p:sldSz cx="18288000" cy="10287000"/>
  <p:notesSz cx="6858000" cy="9144000"/>
  <p:embeddedFontLst>
    <p:embeddedFont>
      <p:font typeface="Open Sans" charset="1" panose="020B0606030504020204"/>
      <p:regular r:id="rId6"/>
      <p:bold r:id="rId7"/>
      <p:italic r:id="rId8"/>
      <p:boldItalic r:id="rId9"/>
    </p:embeddedFont>
    <p:embeddedFont>
      <p:font typeface="Open Sans Extra Bold" charset="1" panose="020B0906030804020204"/>
      <p:regular r:id="rId10"/>
      <p:italic r:id="rId11"/>
    </p:embeddedFont>
    <p:embeddedFont>
      <p:font typeface="Arimo" charset="1" panose="020B0604020202020204"/>
      <p:regular r:id="rId12"/>
      <p:bold r:id="rId13"/>
      <p:italic r:id="rId14"/>
      <p:boldItalic r:id="rId15"/>
    </p:embeddedFont>
    <p:embeddedFont>
      <p:font typeface="Prompt Bold" charset="1" panose="00000800000000000000"/>
      <p:regular r:id="rId16"/>
      <p:bold r:id="rId17"/>
      <p:italic r:id="rId18"/>
      <p:boldItalic r:id="rId19"/>
    </p:embeddedFont>
    <p:embeddedFont>
      <p:font typeface="Prompt Light" charset="1" panose="0000040000000000000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11" Target="../media/image11.jpeg" Type="http://schemas.openxmlformats.org/officeDocument/2006/relationships/image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11" Target="../media/image20.jpeg" Type="http://schemas.openxmlformats.org/officeDocument/2006/relationships/image"/><Relationship Id="rId12" Target="../media/image11.jpeg" Type="http://schemas.openxmlformats.org/officeDocument/2006/relationships/image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717136" y="-641932"/>
            <a:ext cx="11570864" cy="1157086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019175"/>
            <a:ext cx="429804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b="false" sz="3000" i="false" spc="240">
                <a:solidFill>
                  <a:srgbClr val="FFFFFF"/>
                </a:solidFill>
                <a:latin typeface="Prompt Light"/>
              </a:rPr>
              <a:t>IRINA KAZIUCHYTS</a:t>
            </a:r>
          </a:p>
          <a:p>
            <a:pPr>
              <a:lnSpc>
                <a:spcPts val="3600"/>
              </a:lnSpc>
            </a:pPr>
            <a:r>
              <a:rPr lang="en-US" b="false" sz="3000" i="false" spc="240">
                <a:solidFill>
                  <a:srgbClr val="FFFFFF"/>
                </a:solidFill>
                <a:latin typeface="Prompt Light"/>
              </a:rPr>
              <a:t>YANA DABRAHOST</a:t>
            </a:r>
          </a:p>
        </p:txBody>
      </p:sp>
      <p:sp>
        <p:nvSpPr>
          <p:cNvPr name="TextBox 4" id="4"/>
          <p:cNvSpPr txBox="true"/>
          <p:nvPr/>
        </p:nvSpPr>
        <p:spPr>
          <a:xfrm rot="5400000">
            <a:off x="14983542" y="6953966"/>
            <a:ext cx="3444711" cy="1163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80"/>
              </a:lnSpc>
            </a:pPr>
            <a:r>
              <a:rPr lang="en-US" b="false" sz="3600" i="false" spc="215">
                <a:solidFill>
                  <a:srgbClr val="FFFFFF"/>
                </a:solidFill>
                <a:latin typeface="Prompt Light"/>
              </a:rPr>
              <a:t>School No 121</a:t>
            </a:r>
          </a:p>
          <a:p>
            <a:pPr algn="r">
              <a:lnSpc>
                <a:spcPts val="46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65368" y="5853430"/>
            <a:ext cx="14022532" cy="340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b="false" sz="8800" i="false" spc="-175">
                <a:solidFill>
                  <a:srgbClr val="FFFFFF"/>
                </a:solidFill>
                <a:latin typeface="Prompt Bold"/>
              </a:rPr>
              <a:t>Eco-labeling of products as a way to improve environmental awaraness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10068" y="1090930"/>
            <a:ext cx="5798887" cy="3359463"/>
            <a:chOff x="0" y="0"/>
            <a:chExt cx="7731850" cy="447928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47625"/>
              <a:ext cx="7731850" cy="31088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255"/>
                </a:lnSpc>
              </a:pPr>
              <a:r>
                <a:rPr lang="en-US" sz="4811" i="false" spc="288">
                  <a:solidFill>
                    <a:srgbClr val="FFFFFF"/>
                  </a:solidFill>
                  <a:latin typeface="Prompt Bold"/>
                </a:rPr>
                <a:t>THE MOST RECOGNIZABLE ECO-LABELS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714221"/>
              <a:ext cx="7731850" cy="765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1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5117934"/>
            <a:ext cx="5798887" cy="2573777"/>
            <a:chOff x="0" y="0"/>
            <a:chExt cx="7731850" cy="343170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7731850" cy="2061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255"/>
                </a:lnSpc>
              </a:pPr>
              <a:r>
                <a:rPr lang="en-US" sz="4811" i="false" spc="288">
                  <a:solidFill>
                    <a:srgbClr val="FFFFFF"/>
                  </a:solidFill>
                  <a:latin typeface="Prompt Bold"/>
                </a:rPr>
                <a:t>FALSE</a:t>
              </a:r>
            </a:p>
            <a:p>
              <a:pPr>
                <a:lnSpc>
                  <a:spcPts val="6255"/>
                </a:lnSpc>
              </a:pPr>
              <a:r>
                <a:rPr lang="en-US" sz="4811" i="false" spc="288">
                  <a:solidFill>
                    <a:srgbClr val="FFFFFF"/>
                  </a:solidFill>
                  <a:latin typeface="Prompt Bold"/>
                </a:rPr>
                <a:t>ECO-LABELS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666639"/>
              <a:ext cx="7731850" cy="765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11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0" y="1028700"/>
            <a:ext cx="3786125" cy="3786110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-2101" b="-210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430236" y="4966995"/>
            <a:ext cx="3545247" cy="3545233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19" r="-2419" t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3936360" y="718842"/>
            <a:ext cx="3731566" cy="3731551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9666" r="-9666" t="0" b="0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3658426" y="4725091"/>
            <a:ext cx="3398045" cy="3398032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8620" r="-4824" t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6284365" y="-1774772"/>
            <a:ext cx="3549544" cy="3549544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4738456" y="8512228"/>
            <a:ext cx="3549544" cy="3549544"/>
            <a:chOff x="0" y="0"/>
            <a:chExt cx="1708150" cy="170815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-1264046" y="5277855"/>
            <a:ext cx="3549544" cy="3549544"/>
            <a:chOff x="0" y="0"/>
            <a:chExt cx="1708150" cy="170815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80679" y="3440872"/>
            <a:ext cx="9494648" cy="5817428"/>
            <a:chOff x="0" y="0"/>
            <a:chExt cx="12659530" cy="775657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1032805" y="3589008"/>
              <a:ext cx="1626725" cy="2211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Arimo"/>
                </a:rPr>
                <a:t>Yes</a:t>
              </a:r>
            </a:p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Arimo"/>
                </a:rPr>
                <a:t>55%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841583"/>
              <a:ext cx="1626725" cy="2211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Arimo"/>
                </a:rPr>
                <a:t>No</a:t>
              </a:r>
            </a:p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Arimo"/>
                </a:rPr>
                <a:t>45%</a:t>
              </a:r>
            </a:p>
          </p:txBody>
        </p: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2451480" y="0"/>
              <a:ext cx="7756570" cy="7756570"/>
              <a:chOff x="0" y="0"/>
              <a:chExt cx="25400" cy="25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8177" y="0"/>
                <a:ext cx="18203" cy="26381"/>
              </a:xfrm>
              <a:custGeom>
                <a:avLst/>
                <a:gdLst/>
                <a:ahLst/>
                <a:cxnLst/>
                <a:rect r="r" b="b" t="t" l="l"/>
                <a:pathLst>
                  <a:path h="26381" w="18203">
                    <a:moveTo>
                      <a:pt x="4523" y="0"/>
                    </a:moveTo>
                    <a:cubicBezTo>
                      <a:pt x="9616" y="0"/>
                      <a:pt x="14216" y="3042"/>
                      <a:pt x="16210" y="7729"/>
                    </a:cubicBezTo>
                    <a:cubicBezTo>
                      <a:pt x="18203" y="12415"/>
                      <a:pt x="17204" y="17839"/>
                      <a:pt x="13672" y="21508"/>
                    </a:cubicBezTo>
                    <a:cubicBezTo>
                      <a:pt x="10141" y="25177"/>
                      <a:pt x="4758" y="26381"/>
                      <a:pt x="0" y="24567"/>
                    </a:cubicBezTo>
                    <a:lnTo>
                      <a:pt x="4523" y="127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>
                <a:off x="-821" y="0"/>
                <a:ext cx="13521" cy="24778"/>
              </a:xfrm>
              <a:custGeom>
                <a:avLst/>
                <a:gdLst/>
                <a:ahLst/>
                <a:cxnLst/>
                <a:rect r="r" b="b" t="t" l="l"/>
                <a:pathLst>
                  <a:path h="24778" w="13521">
                    <a:moveTo>
                      <a:pt x="9596" y="24778"/>
                    </a:moveTo>
                    <a:cubicBezTo>
                      <a:pt x="3655" y="22848"/>
                      <a:pt x="0" y="16884"/>
                      <a:pt x="977" y="10714"/>
                    </a:cubicBezTo>
                    <a:cubicBezTo>
                      <a:pt x="1954" y="4544"/>
                      <a:pt x="7273" y="1"/>
                      <a:pt x="13520" y="0"/>
                    </a:cubicBezTo>
                    <a:lnTo>
                      <a:pt x="13521" y="12700"/>
                    </a:lnTo>
                    <a:close/>
                  </a:path>
                </a:pathLst>
              </a:custGeom>
              <a:solidFill>
                <a:srgbClr val="49A7DC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12700" y="0"/>
                <a:ext cx="1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A68AC"/>
              </a:solidFill>
            </p:spPr>
          </p:sp>
        </p:grp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419600" y="-2168369"/>
            <a:ext cx="3650938" cy="3650938"/>
            <a:chOff x="0" y="0"/>
            <a:chExt cx="1708150" cy="170815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1527686"/>
            <a:ext cx="9144000" cy="4915987"/>
            <a:chOff x="0" y="0"/>
            <a:chExt cx="12192000" cy="655464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33350"/>
              <a:ext cx="12192000" cy="4885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67"/>
                </a:lnSpc>
              </a:pPr>
              <a:r>
                <a:rPr lang="en-US" b="false" sz="7067" i="false" spc="-70">
                  <a:solidFill>
                    <a:srgbClr val="FFFFFF"/>
                  </a:solidFill>
                  <a:latin typeface="Prompt Bold"/>
                </a:rPr>
                <a:t>Are you ready to buy eco-products more expensive than usual?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911088"/>
              <a:ext cx="12132517" cy="6435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4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6462531" y="7432831"/>
            <a:ext cx="3650938" cy="3650938"/>
            <a:chOff x="0" y="0"/>
            <a:chExt cx="1708150" cy="170815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-796769" y="8276158"/>
            <a:ext cx="3650938" cy="3650938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87225" y="4080948"/>
            <a:ext cx="7967143" cy="1814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844"/>
              </a:lnSpc>
              <a:spcBef>
                <a:spcPct val="0"/>
              </a:spcBef>
            </a:pPr>
            <a:r>
              <a:rPr lang="en-US" b="false" sz="10603" i="false">
                <a:solidFill>
                  <a:srgbClr val="E05A47"/>
                </a:solidFill>
                <a:latin typeface="Open Sans Extra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69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-269252" y="-950228"/>
            <a:ext cx="11570864" cy="1157086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222161" y="1028700"/>
            <a:ext cx="2588038" cy="8229600"/>
            <a:chOff x="0" y="0"/>
            <a:chExt cx="3450718" cy="10972800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0">
              <a:off x="0" y="0"/>
              <a:ext cx="3450718" cy="3450704"/>
              <a:chOff x="0" y="0"/>
              <a:chExt cx="6350000" cy="6349975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6178" r="-9958" t="-6178" b="-48671"/>
                </a:stretch>
              </a:blipFill>
            </p:spPr>
          </p:sp>
        </p:grp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0" y="3761048"/>
              <a:ext cx="3450718" cy="3450704"/>
              <a:chOff x="0" y="0"/>
              <a:chExt cx="6350000" cy="6349975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8535" r="-11492" t="-18726" b="-54644"/>
                </a:stretch>
              </a:blip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7522096"/>
              <a:ext cx="3450718" cy="3450704"/>
              <a:chOff x="0" y="0"/>
              <a:chExt cx="6350000" cy="6349975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8833" r="-30974" t="-32113" b="-80964"/>
                </a:stretch>
              </a:blipFill>
            </p:spPr>
          </p:sp>
        </p:grp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610422" y="-303820"/>
            <a:ext cx="2588038" cy="2588028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r="-15446" t="-8428" b="-4550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610422" y="2516966"/>
            <a:ext cx="2588038" cy="2588028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6773" r="-12768" t="-24904" b="-61152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6810199" y="2516966"/>
            <a:ext cx="2588038" cy="2588028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r="-9638" t="-29518" b="-16666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610422" y="5337752"/>
            <a:ext cx="2588038" cy="2588028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0" r="-36329" t="-65106" b="-16666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6810199" y="5337752"/>
            <a:ext cx="2588038" cy="2588028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17505" r="-36370" t="-76145" b="-29024"/>
              </a:stretch>
            </a:blip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634122" y="8215995"/>
            <a:ext cx="2588038" cy="2588028"/>
            <a:chOff x="0" y="0"/>
            <a:chExt cx="6350000" cy="6349975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7505" r="-36000" t="-39609" b="-65065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9725086" y="1079559"/>
            <a:ext cx="7534214" cy="408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b="false" sz="8000" i="false" spc="-80">
                <a:solidFill>
                  <a:srgbClr val="FFFFFF"/>
                </a:solidFill>
                <a:latin typeface="Prompt Bold"/>
              </a:rPr>
              <a:t>Are these products really organic, bio and eco?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CD4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78667" y="1236029"/>
            <a:ext cx="4099633" cy="103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0"/>
              </a:lnSpc>
            </a:pPr>
            <a:r>
              <a:rPr lang="en-US" b="false" sz="3200" i="false" spc="320">
                <a:solidFill>
                  <a:srgbClr val="FFFFFF"/>
                </a:solidFill>
                <a:latin typeface="Prompt Light"/>
              </a:rPr>
              <a:t>WHAT IS ECOLABEL?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43186" y="902475"/>
            <a:ext cx="7534214" cy="8482050"/>
            <a:chOff x="0" y="0"/>
            <a:chExt cx="10045618" cy="113093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10045618" cy="95419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00"/>
                </a:lnSpc>
              </a:pPr>
            </a:p>
            <a:p>
              <a:pPr>
                <a:lnSpc>
                  <a:spcPts val="8000"/>
                </a:lnSpc>
              </a:pPr>
            </a:p>
            <a:p>
              <a:pPr>
                <a:lnSpc>
                  <a:spcPts val="8000"/>
                </a:lnSpc>
              </a:pPr>
            </a:p>
            <a:p>
              <a:pPr>
                <a:lnSpc>
                  <a:spcPts val="8000"/>
                </a:lnSpc>
              </a:pPr>
            </a:p>
            <a:p>
              <a:pPr>
                <a:lnSpc>
                  <a:spcPts val="8000"/>
                </a:lnSpc>
              </a:pPr>
            </a:p>
            <a:p>
              <a:pPr>
                <a:lnSpc>
                  <a:spcPts val="8000"/>
                </a:lnSpc>
              </a:pPr>
              <a:r>
                <a:rPr lang="en-US" b="false" sz="8000" i="false" spc="-80">
                  <a:solidFill>
                    <a:srgbClr val="FFFFFF"/>
                  </a:solidFill>
                  <a:latin typeface="Prompt Bold"/>
                </a:rPr>
                <a:t>Topics </a:t>
              </a:r>
            </a:p>
            <a:p>
              <a:pPr>
                <a:lnSpc>
                  <a:spcPts val="8000"/>
                </a:lnSpc>
              </a:pPr>
              <a:r>
                <a:rPr lang="en-US" b="false" sz="8000" i="false" spc="-80">
                  <a:solidFill>
                    <a:srgbClr val="FFFFFF"/>
                  </a:solidFill>
                  <a:latin typeface="Prompt Bold"/>
                </a:rPr>
                <a:t>To Cover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601798"/>
              <a:ext cx="10045618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i="false" spc="204">
                  <a:solidFill>
                    <a:srgbClr val="FFFFFF"/>
                  </a:solidFill>
                  <a:latin typeface="Prompt Bold"/>
                </a:rPr>
                <a:t>GOALS OF WORK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2778667" y="4204929"/>
            <a:ext cx="4099633" cy="155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0"/>
              </a:lnSpc>
            </a:pPr>
            <a:r>
              <a:rPr lang="en-US" b="false" sz="3200" i="false" spc="320">
                <a:solidFill>
                  <a:srgbClr val="FFFFFF"/>
                </a:solidFill>
                <a:latin typeface="Prompt Light"/>
              </a:rPr>
              <a:t>DOES ECO-LABELING EXIST IN BELARUS?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778667" y="7591344"/>
            <a:ext cx="4099633" cy="2368553"/>
            <a:chOff x="0" y="0"/>
            <a:chExt cx="5466177" cy="315807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28575"/>
              <a:ext cx="5466177" cy="20698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b="false" sz="3200" i="false" spc="320">
                  <a:solidFill>
                    <a:srgbClr val="FFFFFF"/>
                  </a:solidFill>
                  <a:latin typeface="Prompt Light"/>
                </a:rPr>
                <a:t>DO PEOPLE KNOW ABOUT ECO-LABELS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535348"/>
              <a:ext cx="5466177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11391900" y="-190500"/>
            <a:ext cx="38100" cy="11125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11115675" y="1491934"/>
            <a:ext cx="552450" cy="552450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115675" y="4867275"/>
            <a:ext cx="552450" cy="552450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153775" y="7966391"/>
            <a:ext cx="552450" cy="552450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5594456" y="-1965272"/>
            <a:ext cx="3549544" cy="3549544"/>
            <a:chOff x="0" y="0"/>
            <a:chExt cx="1708150" cy="170815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-2155772" y="5085627"/>
            <a:ext cx="3549544" cy="3549544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369228" y="9150667"/>
            <a:ext cx="3549544" cy="3549544"/>
            <a:chOff x="0" y="0"/>
            <a:chExt cx="1708150" cy="1708150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08404" y="8652077"/>
            <a:ext cx="3269846" cy="326984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8111239" y="1314450"/>
            <a:ext cx="7658132" cy="7658101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-65253" t="-10092" b="-2088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961442" y="-1170969"/>
            <a:ext cx="3269846" cy="3269846"/>
            <a:chOff x="0" y="0"/>
            <a:chExt cx="1708150" cy="170815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735531" y="8972550"/>
            <a:ext cx="3269846" cy="3269846"/>
            <a:chOff x="0" y="0"/>
            <a:chExt cx="1708150" cy="170815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653077" y="463954"/>
            <a:ext cx="3269846" cy="326984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3346854"/>
            <a:ext cx="6315014" cy="3721100"/>
            <a:chOff x="0" y="0"/>
            <a:chExt cx="8420018" cy="49614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52400"/>
              <a:ext cx="8420018" cy="2810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00"/>
                </a:lnSpc>
              </a:pPr>
              <a:r>
                <a:rPr lang="en-US" b="false" sz="8000" i="false" spc="-80">
                  <a:solidFill>
                    <a:srgbClr val="FFFFFF"/>
                  </a:solidFill>
                  <a:latin typeface="Prompt Bold"/>
                </a:rPr>
                <a:t>What is eco-labeling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573992"/>
              <a:ext cx="6847106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b="false" sz="3000" i="false">
                  <a:solidFill>
                    <a:srgbClr val="FFFFFF"/>
                  </a:solidFill>
                  <a:latin typeface="Prompt Light"/>
                </a:rPr>
                <a:t>graphic display of environmental friendliness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69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0" y="-641932"/>
            <a:ext cx="11570864" cy="1157086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534400" y="1028700"/>
            <a:ext cx="2266950" cy="226695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534400" y="4010025"/>
            <a:ext cx="2266950" cy="226695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534400" y="6946900"/>
            <a:ext cx="2266950" cy="226695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910668" y="1333785"/>
            <a:ext cx="1514414" cy="151441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617129" y="4010025"/>
            <a:ext cx="2184221" cy="218422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969706" y="7250112"/>
            <a:ext cx="1479066" cy="1660525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28700" y="6134100"/>
            <a:ext cx="5514914" cy="307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00"/>
              </a:lnSpc>
            </a:pPr>
            <a:r>
              <a:rPr lang="en-US" b="false" sz="8000" i="false" spc="-80">
                <a:solidFill>
                  <a:srgbClr val="FFFFFF"/>
                </a:solidFill>
                <a:latin typeface="Prompt Bold"/>
              </a:rPr>
              <a:t>Why eco-labeling is needed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88042" y="1600200"/>
            <a:ext cx="567125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Innovative Environmental Technologies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88042" y="4848225"/>
            <a:ext cx="567125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Environmental Protection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88042" y="7518400"/>
            <a:ext cx="567125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Environmental Awareness Development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66256" y="1055350"/>
            <a:ext cx="5524237" cy="5524215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6716" r="-29262" t="0" b="-10451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114015" y="7617674"/>
            <a:ext cx="2472761" cy="2472751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6666" r="-26666" t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705629" y="5008807"/>
            <a:ext cx="3818608" cy="3818592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284365" y="-1774772"/>
            <a:ext cx="3549544" cy="354954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4738456" y="8512228"/>
            <a:ext cx="3549544" cy="3549544"/>
            <a:chOff x="0" y="0"/>
            <a:chExt cx="1708150" cy="170815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1264046" y="5277855"/>
            <a:ext cx="3549544" cy="3549544"/>
            <a:chOff x="0" y="0"/>
            <a:chExt cx="1708150" cy="170815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5741388" y="4881518"/>
            <a:ext cx="2472761" cy="2472751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019" r="-3019" t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385425" y="2245508"/>
            <a:ext cx="5339285" cy="114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3586" i="false" spc="215">
                <a:solidFill>
                  <a:srgbClr val="FFFFFF"/>
                </a:solidFill>
                <a:latin typeface="Prompt Bold"/>
              </a:rPr>
              <a:t>ECO-LABELLING IN BELARUS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25516" y="3445698"/>
            <a:ext cx="7327267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5300" indent="-247650" lvl="1">
              <a:lnSpc>
                <a:spcPts val="4200"/>
              </a:lnSpc>
              <a:buFont typeface="Arial"/>
              <a:buChar char="•"/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 Plastic labels</a:t>
            </a:r>
          </a:p>
          <a:p>
            <a:pPr marL="495300" indent="-247650" lvl="1">
              <a:lnSpc>
                <a:spcPts val="4200"/>
              </a:lnSpc>
              <a:buFont typeface="Arial"/>
              <a:buChar char="•"/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"Экологический знак соответствия РБ" (""Ecological mark of consordance of Belarus"</a:t>
            </a:r>
          </a:p>
          <a:p>
            <a:pPr marL="495300" indent="-247650" lvl="1">
              <a:lnSpc>
                <a:spcPts val="4200"/>
              </a:lnSpc>
              <a:buFont typeface="Arial"/>
              <a:buChar char="•"/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"Натуральный продукт" ("Natural product")</a:t>
            </a:r>
          </a:p>
          <a:p>
            <a:pPr marL="495300" indent="-247650" lvl="1">
              <a:lnSpc>
                <a:spcPts val="4200"/>
              </a:lnSpc>
              <a:buFont typeface="Arial"/>
              <a:buChar char="•"/>
            </a:pPr>
            <a:r>
              <a:rPr lang="en-US" b="false" sz="3000" i="false">
                <a:solidFill>
                  <a:srgbClr val="FFFFFF"/>
                </a:solidFill>
                <a:latin typeface="Prompt Light"/>
              </a:rPr>
              <a:t> "Органический продукт" ("Organic product") took effect on Nov 18,2019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12128" y="725923"/>
            <a:ext cx="593501" cy="13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65"/>
              </a:lnSpc>
              <a:spcBef>
                <a:spcPct val="0"/>
              </a:spcBef>
            </a:pPr>
            <a:r>
              <a:rPr lang="en-US" b="false" sz="7975" i="false">
                <a:solidFill>
                  <a:srgbClr val="E05A47"/>
                </a:solidFill>
                <a:latin typeface="Open Sans Extra Bold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88747" y="7766355"/>
            <a:ext cx="593501" cy="13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65"/>
              </a:lnSpc>
              <a:spcBef>
                <a:spcPct val="0"/>
              </a:spcBef>
            </a:pPr>
            <a:r>
              <a:rPr lang="en-US" b="false" sz="7975" i="false">
                <a:solidFill>
                  <a:srgbClr val="E05A47"/>
                </a:solidFill>
                <a:latin typeface="Open Sans Extra Bold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86776" y="6172231"/>
            <a:ext cx="593501" cy="13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65"/>
              </a:lnSpc>
              <a:spcBef>
                <a:spcPct val="0"/>
              </a:spcBef>
            </a:pPr>
            <a:r>
              <a:rPr lang="en-US" b="false" sz="7975" i="false">
                <a:solidFill>
                  <a:srgbClr val="E05A47"/>
                </a:solidFill>
                <a:latin typeface="Open Sans Extra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17264" y="8684525"/>
            <a:ext cx="593501" cy="13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65"/>
              </a:lnSpc>
              <a:spcBef>
                <a:spcPct val="0"/>
              </a:spcBef>
            </a:pPr>
            <a:r>
              <a:rPr lang="en-US" b="false" sz="7975" i="false">
                <a:solidFill>
                  <a:srgbClr val="E05A47"/>
                </a:solidFill>
                <a:latin typeface="Open Sans Extra Bo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69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-269252" y="-950228"/>
            <a:ext cx="11570864" cy="1157086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222161" y="1028700"/>
            <a:ext cx="2588038" cy="8229600"/>
            <a:chOff x="0" y="0"/>
            <a:chExt cx="3450718" cy="10972800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0">
              <a:off x="0" y="0"/>
              <a:ext cx="3450718" cy="3450704"/>
              <a:chOff x="0" y="0"/>
              <a:chExt cx="6350000" cy="6349975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6178" r="-9958" t="-6178" b="-48671"/>
                </a:stretch>
              </a:blipFill>
            </p:spPr>
          </p:sp>
        </p:grp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0" y="3761048"/>
              <a:ext cx="3450718" cy="3450704"/>
              <a:chOff x="0" y="0"/>
              <a:chExt cx="6350000" cy="6349975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8535" r="-11492" t="-18726" b="-54644"/>
                </a:stretch>
              </a:blip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7522096"/>
              <a:ext cx="3450718" cy="3450704"/>
              <a:chOff x="0" y="0"/>
              <a:chExt cx="6350000" cy="6349975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8833" r="-30974" t="-32113" b="-80964"/>
                </a:stretch>
              </a:blipFill>
            </p:spPr>
          </p:sp>
        </p:grp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610422" y="-303820"/>
            <a:ext cx="2588038" cy="2588028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r="-15446" t="-8428" b="-4550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610422" y="2516966"/>
            <a:ext cx="2588038" cy="2588028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6773" r="-12768" t="-24904" b="-61152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6810199" y="0"/>
            <a:ext cx="2588038" cy="2588028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r="-9638" t="-29518" b="-16666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610422" y="5337752"/>
            <a:ext cx="2588038" cy="2588028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0" r="-36329" t="-65106" b="-16666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7137048" y="7698972"/>
            <a:ext cx="2588038" cy="2588028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17505" r="-36370" t="-76145" b="-29024"/>
              </a:stretch>
            </a:blip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7531569" y="2588028"/>
            <a:ext cx="4776141" cy="4776122"/>
            <a:chOff x="0" y="0"/>
            <a:chExt cx="6350000" cy="6349975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0" r="0" t="-16666" b="-16666"/>
              </a:stretch>
            </a:blip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634122" y="8215995"/>
            <a:ext cx="2588038" cy="2588028"/>
            <a:chOff x="0" y="0"/>
            <a:chExt cx="6350000" cy="6349975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17505" r="-36000" t="-39609" b="-65065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725086" y="1079559"/>
            <a:ext cx="7534214" cy="207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b="false" sz="8000" i="false" spc="-80">
                <a:solidFill>
                  <a:srgbClr val="FFFFFF"/>
                </a:solidFill>
                <a:latin typeface="Prompt Bold"/>
              </a:rPr>
              <a:t>25 "Eco" products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19640" y="6740122"/>
            <a:ext cx="7534214" cy="2070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b="false" sz="8000" i="false" spc="-80">
                <a:solidFill>
                  <a:srgbClr val="FFFFFF"/>
                </a:solidFill>
                <a:latin typeface="Prompt Bold"/>
              </a:rPr>
              <a:t>ONLY!</a:t>
            </a:r>
          </a:p>
          <a:p>
            <a:pPr algn="r">
              <a:lnSpc>
                <a:spcPts val="8000"/>
              </a:lnSpc>
            </a:pPr>
            <a:r>
              <a:rPr lang="en-US" b="false" sz="8000" i="false" spc="-80">
                <a:solidFill>
                  <a:srgbClr val="FFFFFF"/>
                </a:solidFill>
                <a:latin typeface="Prompt Bold"/>
              </a:rPr>
              <a:t>1 certified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88544" y="3264683"/>
            <a:ext cx="10273069" cy="6854532"/>
            <a:chOff x="0" y="0"/>
            <a:chExt cx="13697426" cy="91393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2274041" y="3205124"/>
              <a:ext cx="1423385" cy="1925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</a:rPr>
                <a:t>Yes</a:t>
              </a:r>
            </a:p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</a:rPr>
                <a:t>52%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377271" y="-10531"/>
              <a:ext cx="1423385" cy="1925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</a:rPr>
                <a:t>No</a:t>
              </a:r>
            </a:p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</a:rPr>
                <a:t>32%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7213708"/>
              <a:ext cx="4467060" cy="1925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</a:rPr>
                <a:t>Heard about it</a:t>
              </a:r>
            </a:p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rimo"/>
                </a:rPr>
                <a:t>16%</a:t>
              </a:r>
            </a:p>
          </p:txBody>
        </p: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3746243" y="0"/>
              <a:ext cx="7756570" cy="7756570"/>
              <a:chOff x="0" y="0"/>
              <a:chExt cx="25400" cy="254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0481" y="0"/>
                <a:ext cx="15725" cy="26044"/>
              </a:xfrm>
              <a:custGeom>
                <a:avLst/>
                <a:gdLst/>
                <a:ahLst/>
                <a:cxnLst/>
                <a:rect r="r" b="b" t="t" l="l"/>
                <a:pathLst>
                  <a:path h="26044" w="15725">
                    <a:moveTo>
                      <a:pt x="2219" y="0"/>
                    </a:moveTo>
                    <a:cubicBezTo>
                      <a:pt x="7023" y="0"/>
                      <a:pt x="11416" y="2711"/>
                      <a:pt x="13570" y="7005"/>
                    </a:cubicBezTo>
                    <a:cubicBezTo>
                      <a:pt x="15725" y="11298"/>
                      <a:pt x="15272" y="16440"/>
                      <a:pt x="12400" y="20292"/>
                    </a:cubicBezTo>
                    <a:cubicBezTo>
                      <a:pt x="9529" y="24143"/>
                      <a:pt x="4730" y="26044"/>
                      <a:pt x="0" y="25205"/>
                    </a:cubicBezTo>
                    <a:lnTo>
                      <a:pt x="2219" y="12700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953" y="12700"/>
                <a:ext cx="11747" cy="12600"/>
              </a:xfrm>
              <a:custGeom>
                <a:avLst/>
                <a:gdLst/>
                <a:ahLst/>
                <a:cxnLst/>
                <a:rect r="r" b="b" t="t" l="l"/>
                <a:pathLst>
                  <a:path h="12600" w="11747">
                    <a:moveTo>
                      <a:pt x="10155" y="12600"/>
                    </a:moveTo>
                    <a:cubicBezTo>
                      <a:pt x="5617" y="12027"/>
                      <a:pt x="1738" y="9057"/>
                      <a:pt x="0" y="4826"/>
                    </a:cubicBezTo>
                    <a:lnTo>
                      <a:pt x="11747" y="0"/>
                    </a:lnTo>
                    <a:close/>
                  </a:path>
                </a:pathLst>
              </a:custGeom>
              <a:solidFill>
                <a:srgbClr val="A9CF5A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642" y="0"/>
                <a:ext cx="13342" cy="18107"/>
              </a:xfrm>
              <a:custGeom>
                <a:avLst/>
                <a:gdLst/>
                <a:ahLst/>
                <a:cxnLst/>
                <a:rect r="r" b="b" t="t" l="l"/>
                <a:pathLst>
                  <a:path h="18107" w="13342">
                    <a:moveTo>
                      <a:pt x="1851" y="18107"/>
                    </a:moveTo>
                    <a:cubicBezTo>
                      <a:pt x="0" y="14174"/>
                      <a:pt x="289" y="9566"/>
                      <a:pt x="2619" y="5896"/>
                    </a:cubicBezTo>
                    <a:cubicBezTo>
                      <a:pt x="4948" y="2225"/>
                      <a:pt x="8993" y="0"/>
                      <a:pt x="13341" y="0"/>
                    </a:cubicBezTo>
                    <a:lnTo>
                      <a:pt x="13342" y="12700"/>
                    </a:lnTo>
                    <a:close/>
                  </a:path>
                </a:pathLst>
              </a:custGeom>
              <a:solidFill>
                <a:srgbClr val="5CB76C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12700" y="0"/>
                <a:ext cx="1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9A7B"/>
              </a:solidFill>
            </p:spPr>
          </p:sp>
        </p:grp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419600" y="-2168369"/>
            <a:ext cx="3650938" cy="3650938"/>
            <a:chOff x="0" y="0"/>
            <a:chExt cx="1708150" cy="170815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406369" y="3763629"/>
            <a:ext cx="7000814" cy="106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00"/>
              </a:lnSpc>
            </a:pPr>
            <a:r>
              <a:rPr lang="en-US" b="false" sz="8000" i="false" spc="-80">
                <a:solidFill>
                  <a:srgbClr val="FFFFFF"/>
                </a:solidFill>
                <a:latin typeface="Prompt Bold"/>
              </a:rPr>
              <a:t>Survey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06369" y="5585476"/>
            <a:ext cx="6966658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i="false" spc="204">
                <a:solidFill>
                  <a:srgbClr val="FFFFFF"/>
                </a:solidFill>
                <a:latin typeface="Prompt Bold"/>
              </a:rPr>
              <a:t>DO PEOPLE INTERESTED IN ECO-LABELING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6462531" y="7432831"/>
            <a:ext cx="3650938" cy="3650938"/>
            <a:chOff x="0" y="0"/>
            <a:chExt cx="1708150" cy="170815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-796769" y="8276158"/>
            <a:ext cx="3650938" cy="3650938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8244398" y="1700642"/>
            <a:ext cx="9014902" cy="717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b="false" sz="4200" i="false">
                <a:solidFill>
                  <a:srgbClr val="FFFFFF"/>
                </a:solidFill>
                <a:latin typeface="Prompt Bold"/>
              </a:rPr>
              <a:t>Do you know about eco-labeling?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132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71642" y="1701366"/>
            <a:ext cx="9227184" cy="7556934"/>
            <a:chOff x="0" y="0"/>
            <a:chExt cx="12302912" cy="1007591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585933"/>
              <a:ext cx="1402174" cy="1905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92"/>
                </a:lnSpc>
              </a:pPr>
            </a:p>
            <a:p>
              <a:pPr algn="ctr">
                <a:lnSpc>
                  <a:spcPts val="5792"/>
                </a:lnSpc>
              </a:pPr>
              <a:r>
                <a:rPr lang="en-US" sz="4137">
                  <a:solidFill>
                    <a:srgbClr val="FFFFFF"/>
                  </a:solidFill>
                  <a:latin typeface="Arimo"/>
                </a:rPr>
                <a:t>54%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0900739" y="6963016"/>
              <a:ext cx="1402174" cy="1905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92"/>
                </a:lnSpc>
              </a:pPr>
            </a:p>
            <a:p>
              <a:pPr algn="ctr">
                <a:lnSpc>
                  <a:spcPts val="5792"/>
                </a:lnSpc>
              </a:pPr>
              <a:r>
                <a:rPr lang="en-US" sz="4137">
                  <a:solidFill>
                    <a:srgbClr val="FFFFFF"/>
                  </a:solidFill>
                  <a:latin typeface="Arimo"/>
                </a:rPr>
                <a:t>30%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8359606" y="-95250"/>
              <a:ext cx="1402174" cy="1905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92"/>
                </a:lnSpc>
              </a:pPr>
            </a:p>
            <a:p>
              <a:pPr algn="ctr">
                <a:lnSpc>
                  <a:spcPts val="5792"/>
                </a:lnSpc>
              </a:pPr>
              <a:r>
                <a:rPr lang="en-US" sz="4137">
                  <a:solidFill>
                    <a:srgbClr val="FFFFFF"/>
                  </a:solidFill>
                  <a:latin typeface="Arimo"/>
                </a:rPr>
                <a:t>16%</a:t>
              </a:r>
            </a:p>
          </p:txBody>
        </p: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2127557" y="1674538"/>
              <a:ext cx="8401374" cy="8401374"/>
              <a:chOff x="0" y="0"/>
              <a:chExt cx="25400" cy="254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2700" y="0"/>
                <a:ext cx="1105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050">
                    <a:moveTo>
                      <a:pt x="0" y="0"/>
                    </a:moveTo>
                    <a:lnTo>
                      <a:pt x="0" y="0"/>
                    </a:lnTo>
                    <a:cubicBezTo>
                      <a:pt x="4574" y="0"/>
                      <a:pt x="8795" y="2460"/>
                      <a:pt x="11050" y="6439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CD4939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12700" y="5895"/>
                <a:ext cx="13322" cy="19248"/>
              </a:xfrm>
              <a:custGeom>
                <a:avLst/>
                <a:gdLst/>
                <a:ahLst/>
                <a:cxnLst/>
                <a:rect r="r" b="b" t="t" l="l"/>
                <a:pathLst>
                  <a:path h="19248" w="13322">
                    <a:moveTo>
                      <a:pt x="10723" y="0"/>
                    </a:moveTo>
                    <a:cubicBezTo>
                      <a:pt x="12961" y="3527"/>
                      <a:pt x="13322" y="7929"/>
                      <a:pt x="11688" y="11774"/>
                    </a:cubicBezTo>
                    <a:cubicBezTo>
                      <a:pt x="10053" y="15618"/>
                      <a:pt x="6633" y="18413"/>
                      <a:pt x="2540" y="19248"/>
                    </a:cubicBezTo>
                    <a:lnTo>
                      <a:pt x="0" y="6805"/>
                    </a:lnTo>
                    <a:close/>
                  </a:path>
                </a:pathLst>
              </a:custGeom>
              <a:solidFill>
                <a:srgbClr val="ED6684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886" y="0"/>
                <a:ext cx="16744" cy="26224"/>
              </a:xfrm>
              <a:custGeom>
                <a:avLst/>
                <a:gdLst/>
                <a:ahLst/>
                <a:cxnLst/>
                <a:rect r="r" b="b" t="t" l="l"/>
                <a:pathLst>
                  <a:path h="26224" w="16744">
                    <a:moveTo>
                      <a:pt x="16744" y="25001"/>
                    </a:moveTo>
                    <a:cubicBezTo>
                      <a:pt x="11979" y="26224"/>
                      <a:pt x="6937" y="24586"/>
                      <a:pt x="3801" y="20796"/>
                    </a:cubicBezTo>
                    <a:cubicBezTo>
                      <a:pt x="665" y="17005"/>
                      <a:pt x="0" y="11745"/>
                      <a:pt x="2094" y="7293"/>
                    </a:cubicBezTo>
                    <a:cubicBezTo>
                      <a:pt x="4189" y="2842"/>
                      <a:pt x="8665" y="0"/>
                      <a:pt x="13585" y="0"/>
                    </a:cubicBezTo>
                    <a:lnTo>
                      <a:pt x="13586" y="12700"/>
                    </a:lnTo>
                    <a:close/>
                  </a:path>
                </a:pathLst>
              </a:custGeom>
              <a:solidFill>
                <a:srgbClr val="F991C9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12700" y="0"/>
                <a:ext cx="1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9BFFF"/>
              </a:solidFill>
            </p:spPr>
          </p:sp>
        </p:grp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419600" y="-2168369"/>
            <a:ext cx="3650938" cy="3650938"/>
            <a:chOff x="0" y="0"/>
            <a:chExt cx="1708150" cy="170815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19193" y="1120795"/>
            <a:ext cx="7151345" cy="4550442"/>
            <a:chOff x="0" y="0"/>
            <a:chExt cx="9535127" cy="606725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52400"/>
              <a:ext cx="9535127" cy="4176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00"/>
                </a:lnSpc>
              </a:pPr>
              <a:r>
                <a:rPr lang="en-US" b="false" sz="8000" i="false" spc="-80">
                  <a:solidFill>
                    <a:srgbClr val="FFFFFF"/>
                  </a:solidFill>
                  <a:latin typeface="Prompt Bold"/>
                </a:rPr>
                <a:t>What means eco-labeling for you?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5353305"/>
              <a:ext cx="9488606" cy="713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20"/>
                </a:lnSpc>
              </a:pPr>
            </a:p>
          </p:txBody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6462531" y="7432831"/>
            <a:ext cx="3650938" cy="3650938"/>
            <a:chOff x="0" y="0"/>
            <a:chExt cx="1708150" cy="170815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-796769" y="8276158"/>
            <a:ext cx="3650938" cy="3650938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3151254" y="8679815"/>
            <a:ext cx="331127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FFFFFF"/>
                </a:solidFill>
                <a:latin typeface="Open Sans"/>
              </a:rPr>
              <a:t>Safe products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FFFFFF"/>
                </a:solidFill>
                <a:latin typeface="Open Sans"/>
              </a:rPr>
              <a:t>for human health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01784" y="1122881"/>
            <a:ext cx="758621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FFFFFF"/>
                </a:solidFill>
                <a:latin typeface="Open Sans"/>
              </a:rPr>
              <a:t>Products containing only natural, natural ingredients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7596505"/>
            <a:ext cx="7586216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b="false" sz="3200" i="false">
                <a:solidFill>
                  <a:srgbClr val="FFFFFF"/>
                </a:solidFill>
                <a:latin typeface="Open Sans"/>
              </a:rPr>
              <a:t>Products, the production of which has a minimum negative impact on the environment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DADrjKv4R-o</dc:identifier>
  <dcterms:modified xsi:type="dcterms:W3CDTF">2011-08-01T06:04:30Z</dcterms:modified>
  <cp:revision>1</cp:revision>
  <dc:title>Eco-labeling of products as a way to improve environmental awaraness</dc:title>
</cp:coreProperties>
</file>