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17" r:id="rId2"/>
  </p:sldMasterIdLst>
  <p:notesMasterIdLst>
    <p:notesMasterId r:id="rId40"/>
  </p:notesMasterIdLst>
  <p:sldIdLst>
    <p:sldId id="256" r:id="rId3"/>
    <p:sldId id="258" r:id="rId4"/>
    <p:sldId id="323" r:id="rId5"/>
    <p:sldId id="324" r:id="rId6"/>
    <p:sldId id="259" r:id="rId7"/>
    <p:sldId id="307" r:id="rId8"/>
    <p:sldId id="260" r:id="rId9"/>
    <p:sldId id="308" r:id="rId10"/>
    <p:sldId id="261" r:id="rId11"/>
    <p:sldId id="309" r:id="rId12"/>
    <p:sldId id="310" r:id="rId13"/>
    <p:sldId id="262" r:id="rId14"/>
    <p:sldId id="263" r:id="rId15"/>
    <p:sldId id="264" r:id="rId16"/>
    <p:sldId id="265" r:id="rId17"/>
    <p:sldId id="313" r:id="rId18"/>
    <p:sldId id="314" r:id="rId19"/>
    <p:sldId id="266" r:id="rId20"/>
    <p:sldId id="315" r:id="rId21"/>
    <p:sldId id="267" r:id="rId22"/>
    <p:sldId id="316" r:id="rId23"/>
    <p:sldId id="268" r:id="rId24"/>
    <p:sldId id="269" r:id="rId25"/>
    <p:sldId id="270" r:id="rId26"/>
    <p:sldId id="271" r:id="rId27"/>
    <p:sldId id="272" r:id="rId28"/>
    <p:sldId id="320" r:id="rId29"/>
    <p:sldId id="321" r:id="rId30"/>
    <p:sldId id="273" r:id="rId31"/>
    <p:sldId id="317" r:id="rId32"/>
    <p:sldId id="318" r:id="rId33"/>
    <p:sldId id="325" r:id="rId34"/>
    <p:sldId id="319" r:id="rId35"/>
    <p:sldId id="274" r:id="rId36"/>
    <p:sldId id="275" r:id="rId37"/>
    <p:sldId id="276" r:id="rId38"/>
    <p:sldId id="277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9" autoAdjust="0"/>
  </p:normalViewPr>
  <p:slideViewPr>
    <p:cSldViewPr>
      <p:cViewPr varScale="1">
        <p:scale>
          <a:sx n="111" d="100"/>
          <a:sy n="111" d="100"/>
        </p:scale>
        <p:origin x="-16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51ECD-91FB-477B-BE0F-5E598A0F6561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E6B79-1821-43F9-937E-701822D7F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51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59319F-9C60-4981-AC85-098AF34AF616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309F84-78AF-466D-B73C-E4EB1CA3476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655419D-9744-4410-90B2-846059356C5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A094F8D-918F-4348-AF89-60E0D27ED29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7A1250-FE58-4AA3-9D51-33B74F54DAC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6414E4-BD89-4287-B801-25982682D3E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16087C-3244-46A8-91CE-C08DB339DBF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00E43CF-DA97-4ED2-A397-4D216838DE2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CE7F04-ED7A-4A4A-860A-5ABF5D1B1C4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B25570-79BB-4EF3-AE72-44CD6102052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D538DB-91FA-4BC9-89D2-26F4F08BF3B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32DE72-8356-4D34-932F-7D67AB1A0F3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628800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lvl="0" hangingPunct="0"/>
            <a:r>
              <a:rPr lang="ru-RU" sz="2800" dirty="0">
                <a:latin typeface="Corbel" panose="020B0503020204020204" pitchFamily="34" charset="0"/>
              </a:rPr>
              <a:t>Головной мозг. Общий обзор. </a:t>
            </a:r>
          </a:p>
          <a:p>
            <a:pPr lvl="0" hangingPunct="0"/>
            <a:r>
              <a:rPr lang="ru-RU" sz="2800" dirty="0">
                <a:latin typeface="Corbel" panose="020B0503020204020204" pitchFamily="34" charset="0"/>
              </a:rPr>
              <a:t>Развитие головного мозга: мозговые пузыри и их производные. </a:t>
            </a:r>
          </a:p>
          <a:p>
            <a:pPr lvl="0" hangingPunct="0"/>
            <a:r>
              <a:rPr lang="ru-RU" sz="2800" dirty="0">
                <a:latin typeface="Corbel" panose="020B0503020204020204" pitchFamily="34" charset="0"/>
              </a:rPr>
              <a:t>Продолговатый мозг: наружное и внутреннее строение. </a:t>
            </a:r>
          </a:p>
          <a:p>
            <a:pPr lvl="0" hangingPunct="0"/>
            <a:r>
              <a:rPr lang="ru-RU" sz="2800" dirty="0">
                <a:latin typeface="Corbel" panose="020B0503020204020204" pitchFamily="34" charset="0"/>
              </a:rPr>
              <a:t>Мост, мозжечок: наружное и внутреннее строение.</a:t>
            </a:r>
          </a:p>
          <a:p>
            <a:pPr lvl="0" hangingPunct="0"/>
            <a:r>
              <a:rPr lang="ru-RU" sz="2800" dirty="0">
                <a:latin typeface="Corbel" panose="020B0503020204020204" pitchFamily="34" charset="0"/>
              </a:rPr>
              <a:t>Четвертый желудочек. Ромбовидная ямка.</a:t>
            </a:r>
          </a:p>
          <a:p>
            <a:pPr lvl="0" hangingPunct="0"/>
            <a:r>
              <a:rPr lang="ru-RU" sz="2800" dirty="0">
                <a:latin typeface="Corbel" panose="020B0503020204020204" pitchFamily="34" charset="0"/>
              </a:rPr>
              <a:t>Средний мозг: его части, наружное и внутреннее строение. Водопровод среднего мозга.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0"/>
            <a:ext cx="8064896" cy="119675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Функциональная анатомия головного мозга.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446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115616" y="620688"/>
            <a:ext cx="7848872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ru-RU" sz="2000" b="1" dirty="0">
              <a:latin typeface="Corbel" panose="020B0503020204020204" pitchFamily="34" charset="0"/>
            </a:endParaRPr>
          </a:p>
          <a:p>
            <a:pPr algn="just" eaLnBrk="1" hangingPunct="1"/>
            <a:r>
              <a:rPr lang="ru-RU" altLang="ru-RU" sz="2000" b="1" dirty="0">
                <a:latin typeface="Corbel" panose="020B0503020204020204" pitchFamily="34" charset="0"/>
              </a:rPr>
              <a:t>1.</a:t>
            </a:r>
            <a:r>
              <a:rPr lang="ru-RU" altLang="ru-RU" sz="2000" b="1" i="1" dirty="0">
                <a:latin typeface="Corbel" panose="020B0503020204020204" pitchFamily="34" charset="0"/>
              </a:rPr>
              <a:t> </a:t>
            </a:r>
            <a:r>
              <a:rPr lang="ru-RU" altLang="ru-RU" sz="2400" b="1" i="1" dirty="0">
                <a:latin typeface="Corbel" panose="020B0503020204020204" pitchFamily="34" charset="0"/>
              </a:rPr>
              <a:t>Пирамиды</a:t>
            </a:r>
            <a:r>
              <a:rPr lang="ru-RU" altLang="ru-RU" sz="2400" dirty="0">
                <a:latin typeface="Corbel" panose="020B0503020204020204" pitchFamily="34" charset="0"/>
              </a:rPr>
              <a:t> (состоят из нисходящих волокон пирамидного тракта)</a:t>
            </a:r>
          </a:p>
          <a:p>
            <a:pPr algn="just" eaLnBrk="1" hangingPunct="1"/>
            <a:r>
              <a:rPr lang="ru-RU" altLang="ru-RU" sz="2400" dirty="0">
                <a:latin typeface="Corbel" panose="020B0503020204020204" pitchFamily="34" charset="0"/>
              </a:rPr>
              <a:t>2. </a:t>
            </a:r>
            <a:r>
              <a:rPr lang="ru-RU" altLang="ru-RU" sz="2400" b="1" i="1" dirty="0">
                <a:latin typeface="Corbel" panose="020B0503020204020204" pitchFamily="34" charset="0"/>
              </a:rPr>
              <a:t>Оливы </a:t>
            </a:r>
            <a:r>
              <a:rPr lang="ru-RU" altLang="ru-RU" sz="2400" dirty="0">
                <a:latin typeface="Corbel" panose="020B0503020204020204" pitchFamily="34" charset="0"/>
              </a:rPr>
              <a:t>- возвышения, содержащие три ядра : нижние, верхние медиальные и верхние дорсальные:</a:t>
            </a:r>
          </a:p>
          <a:p>
            <a:pPr algn="just" eaLnBrk="1" hangingPunct="1"/>
            <a:r>
              <a:rPr lang="ru-RU" altLang="ru-RU" sz="2400" dirty="0">
                <a:latin typeface="Corbel" panose="020B0503020204020204" pitchFamily="34" charset="0"/>
              </a:rPr>
              <a:t>- </a:t>
            </a:r>
            <a:r>
              <a:rPr lang="ru-RU" altLang="ru-RU" sz="2400" b="1" i="1" dirty="0">
                <a:latin typeface="Corbel" panose="020B0503020204020204" pitchFamily="34" charset="0"/>
              </a:rPr>
              <a:t>нижние оливы</a:t>
            </a:r>
            <a:r>
              <a:rPr lang="ru-RU" altLang="ru-RU" sz="2400" dirty="0">
                <a:latin typeface="Corbel" panose="020B0503020204020204" pitchFamily="34" charset="0"/>
              </a:rPr>
              <a:t> осуществляют связь вестибулярного аппарата с мозжечком (</a:t>
            </a:r>
            <a:r>
              <a:rPr lang="ru-RU" altLang="ru-RU" sz="2400" dirty="0" err="1">
                <a:latin typeface="Corbel" panose="020B0503020204020204" pitchFamily="34" charset="0"/>
              </a:rPr>
              <a:t>оливомозжечковый</a:t>
            </a:r>
            <a:r>
              <a:rPr lang="ru-RU" altLang="ru-RU" sz="2400" dirty="0">
                <a:latin typeface="Corbel" panose="020B0503020204020204" pitchFamily="34" charset="0"/>
              </a:rPr>
              <a:t> путь) и со спинным мозгом (</a:t>
            </a:r>
            <a:r>
              <a:rPr lang="ru-RU" altLang="ru-RU" sz="2400" dirty="0" err="1">
                <a:latin typeface="Corbel" panose="020B0503020204020204" pitchFamily="34" charset="0"/>
              </a:rPr>
              <a:t>вестибулоспинномозговой</a:t>
            </a:r>
            <a:r>
              <a:rPr lang="ru-RU" altLang="ru-RU" sz="2400" dirty="0">
                <a:latin typeface="Corbel" panose="020B0503020204020204" pitchFamily="34" charset="0"/>
              </a:rPr>
              <a:t> путь). Содержат медиальное ядро </a:t>
            </a:r>
            <a:r>
              <a:rPr lang="ru-RU" altLang="ru-RU" sz="2400" dirty="0" err="1">
                <a:latin typeface="Corbel" panose="020B0503020204020204" pitchFamily="34" charset="0"/>
              </a:rPr>
              <a:t>Швальбе</a:t>
            </a:r>
            <a:r>
              <a:rPr lang="ru-RU" altLang="ru-RU" sz="2400" dirty="0">
                <a:latin typeface="Corbel" panose="020B0503020204020204" pitchFamily="34" charset="0"/>
              </a:rPr>
              <a:t>, латеральное </a:t>
            </a:r>
            <a:r>
              <a:rPr lang="ru-RU" altLang="ru-RU" sz="2400" dirty="0" err="1">
                <a:latin typeface="Corbel" panose="020B0503020204020204" pitchFamily="34" charset="0"/>
              </a:rPr>
              <a:t>Дейтерса</a:t>
            </a:r>
            <a:r>
              <a:rPr lang="ru-RU" altLang="ru-RU" sz="2400" dirty="0">
                <a:latin typeface="Corbel" panose="020B0503020204020204" pitchFamily="34" charset="0"/>
              </a:rPr>
              <a:t> и верхнее Бехтерева. </a:t>
            </a:r>
          </a:p>
          <a:p>
            <a:pPr algn="just" eaLnBrk="1" hangingPunct="1">
              <a:buFontTx/>
              <a:buChar char="-"/>
            </a:pPr>
            <a:r>
              <a:rPr lang="ru-RU" altLang="ru-RU" sz="2400" dirty="0">
                <a:latin typeface="Corbel" panose="020B0503020204020204" pitchFamily="34" charset="0"/>
              </a:rPr>
              <a:t> </a:t>
            </a:r>
            <a:r>
              <a:rPr lang="ru-RU" altLang="ru-RU" sz="2400" b="1" i="1" dirty="0">
                <a:latin typeface="Corbel" panose="020B0503020204020204" pitchFamily="34" charset="0"/>
              </a:rPr>
              <a:t>верхние оливы</a:t>
            </a:r>
            <a:r>
              <a:rPr lang="ru-RU" altLang="ru-RU" sz="2400" dirty="0">
                <a:latin typeface="Corbel" panose="020B0503020204020204" pitchFamily="34" charset="0"/>
              </a:rPr>
              <a:t> (медиальные и дорсальные) участвуют в передаче акустической информации в мост (</a:t>
            </a:r>
            <a:r>
              <a:rPr lang="ru-RU" altLang="ru-RU" sz="2400" dirty="0" err="1">
                <a:latin typeface="Corbel" panose="020B0503020204020204" pitchFamily="34" charset="0"/>
              </a:rPr>
              <a:t>оливомостовой</a:t>
            </a:r>
            <a:r>
              <a:rPr lang="ru-RU" altLang="ru-RU" sz="2400" dirty="0">
                <a:latin typeface="Corbel" panose="020B0503020204020204" pitchFamily="34" charset="0"/>
              </a:rPr>
              <a:t> путь). </a:t>
            </a:r>
          </a:p>
          <a:p>
            <a:pPr algn="just" eaLnBrk="1" hangingPunct="1">
              <a:buFontTx/>
              <a:buChar char="-"/>
            </a:pPr>
            <a:r>
              <a:rPr lang="ru-RU" altLang="ru-RU" sz="2400" dirty="0">
                <a:latin typeface="Corbel" panose="020B0503020204020204" pitchFamily="34" charset="0"/>
              </a:rPr>
              <a:t> между оливой и пирамидой в переднелатеральной борозде выходят корешки подъязычного </a:t>
            </a:r>
            <a:r>
              <a:rPr lang="ru-RU" altLang="ru-RU" sz="2400" b="1" i="1" dirty="0">
                <a:latin typeface="Corbel" panose="020B0503020204020204" pitchFamily="34" charset="0"/>
              </a:rPr>
              <a:t>ч/м нерва (</a:t>
            </a:r>
            <a:r>
              <a:rPr lang="en-US" altLang="ru-RU" sz="2400" b="1" i="1" dirty="0">
                <a:latin typeface="Corbel" panose="020B0503020204020204" pitchFamily="34" charset="0"/>
              </a:rPr>
              <a:t>XII</a:t>
            </a:r>
            <a:r>
              <a:rPr lang="ru-RU" altLang="ru-RU" sz="2400" dirty="0">
                <a:latin typeface="Corbel" panose="020B0503020204020204" pitchFamily="34" charset="0"/>
              </a:rPr>
              <a:t>). Позади олив выходят </a:t>
            </a:r>
            <a:r>
              <a:rPr lang="ru-RU" altLang="ru-RU" sz="2400" b="1" i="1" dirty="0">
                <a:latin typeface="Corbel" panose="020B0503020204020204" pitchFamily="34" charset="0"/>
              </a:rPr>
              <a:t>волокна </a:t>
            </a:r>
            <a:r>
              <a:rPr lang="en-US" altLang="ru-RU" sz="2400" b="1" i="1" dirty="0">
                <a:latin typeface="Corbel" panose="020B0503020204020204" pitchFamily="34" charset="0"/>
              </a:rPr>
              <a:t>IX-XI </a:t>
            </a:r>
            <a:r>
              <a:rPr lang="ru-RU" altLang="ru-RU" sz="2400" b="1" i="1" dirty="0">
                <a:latin typeface="Corbel" panose="020B0503020204020204" pitchFamily="34" charset="0"/>
              </a:rPr>
              <a:t>пар ч/м нервов</a:t>
            </a:r>
            <a:r>
              <a:rPr lang="ru-RU" altLang="ru-RU" sz="2400" dirty="0" smtClean="0">
                <a:latin typeface="Corbel" panose="020B0503020204020204" pitchFamily="34" charset="0"/>
              </a:rPr>
              <a:t>;</a:t>
            </a:r>
            <a:endParaRPr lang="ru-RU" altLang="ru-RU" sz="2400" dirty="0">
              <a:latin typeface="Corbel" panose="020B0503020204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4624"/>
            <a:ext cx="7128792" cy="648072"/>
          </a:xfrm>
        </p:spPr>
        <p:txBody>
          <a:bodyPr>
            <a:normAutofit fontScale="90000"/>
          </a:bodyPr>
          <a:lstStyle/>
          <a:p>
            <a:r>
              <a:rPr lang="ru-RU" altLang="ru-RU" sz="4400" b="1" dirty="0" smtClean="0">
                <a:latin typeface="Corbel" panose="020B0503020204020204" pitchFamily="34" charset="0"/>
              </a:rPr>
              <a:t>Продолговатый мозг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39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6632"/>
            <a:ext cx="734481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000" dirty="0" smtClean="0">
                <a:latin typeface="Corbel" panose="020B0503020204020204" pitchFamily="34" charset="0"/>
              </a:rPr>
              <a:t>3. </a:t>
            </a:r>
            <a:r>
              <a:rPr lang="ru-RU" altLang="ru-RU" sz="2400" dirty="0" err="1" smtClean="0">
                <a:latin typeface="Corbel" panose="020B0503020204020204" pitchFamily="34" charset="0"/>
              </a:rPr>
              <a:t>Латеральнее</a:t>
            </a:r>
            <a:r>
              <a:rPr lang="ru-RU" altLang="ru-RU" sz="2400" dirty="0" smtClean="0">
                <a:latin typeface="Corbel" panose="020B0503020204020204" pitchFamily="34" charset="0"/>
              </a:rPr>
              <a:t> </a:t>
            </a:r>
            <a:r>
              <a:rPr lang="ru-RU" altLang="ru-RU" sz="2400" dirty="0">
                <a:latin typeface="Corbel" panose="020B0503020204020204" pitchFamily="34" charset="0"/>
              </a:rPr>
              <a:t>задней срединной борозды лежат ядра Голля и </a:t>
            </a:r>
            <a:r>
              <a:rPr lang="ru-RU" altLang="ru-RU" sz="2400" dirty="0" err="1">
                <a:latin typeface="Corbel" panose="020B0503020204020204" pitchFamily="34" charset="0"/>
              </a:rPr>
              <a:t>Бурдаха</a:t>
            </a:r>
            <a:r>
              <a:rPr lang="ru-RU" altLang="ru-RU" sz="2400" dirty="0">
                <a:latin typeface="Corbel" panose="020B0503020204020204" pitchFamily="34" charset="0"/>
              </a:rPr>
              <a:t> </a:t>
            </a:r>
            <a:r>
              <a:rPr lang="ru-RU" altLang="ru-RU" sz="2400" b="1" dirty="0">
                <a:latin typeface="Corbel" panose="020B0503020204020204" pitchFamily="34" charset="0"/>
              </a:rPr>
              <a:t>в тонком и клиновидном бугорках</a:t>
            </a:r>
            <a:r>
              <a:rPr lang="ru-RU" altLang="ru-RU" sz="2400" dirty="0">
                <a:latin typeface="Corbel" panose="020B0503020204020204" pitchFamily="34" charset="0"/>
              </a:rPr>
              <a:t>. В бугорках происходит переключение тонкого и клиновидного путей на второй нейрон, образование перекреста и объединение их волокон в </a:t>
            </a:r>
            <a:r>
              <a:rPr lang="ru-RU" altLang="ru-RU" sz="2400" b="1" i="1" dirty="0">
                <a:latin typeface="Corbel" panose="020B0503020204020204" pitchFamily="34" charset="0"/>
              </a:rPr>
              <a:t>медиальную петлю</a:t>
            </a:r>
            <a:r>
              <a:rPr lang="ru-RU" altLang="ru-RU" sz="2400" dirty="0">
                <a:latin typeface="Corbel" panose="020B0503020204020204" pitchFamily="34" charset="0"/>
              </a:rPr>
              <a:t>, несущую кожную и </a:t>
            </a:r>
            <a:r>
              <a:rPr lang="ru-RU" altLang="ru-RU" sz="2400" dirty="0" err="1">
                <a:latin typeface="Corbel" panose="020B0503020204020204" pitchFamily="34" charset="0"/>
              </a:rPr>
              <a:t>проприоцептивную</a:t>
            </a:r>
            <a:r>
              <a:rPr lang="ru-RU" altLang="ru-RU" sz="2400" dirty="0">
                <a:latin typeface="Corbel" panose="020B0503020204020204" pitchFamily="34" charset="0"/>
              </a:rPr>
              <a:t> (мышечную) чувствительность в кору больших полушарий</a:t>
            </a:r>
            <a:r>
              <a:rPr lang="ru-RU" altLang="ru-RU" sz="2400" dirty="0" smtClean="0">
                <a:latin typeface="Corbel" panose="020B0503020204020204" pitchFamily="34" charset="0"/>
              </a:rPr>
              <a:t>.</a:t>
            </a:r>
          </a:p>
          <a:p>
            <a:pPr algn="just"/>
            <a:endParaRPr lang="ru-RU" altLang="ru-RU" sz="2000" dirty="0">
              <a:latin typeface="Corbel" panose="020B0503020204020204" pitchFamily="34" charset="0"/>
            </a:endParaRPr>
          </a:p>
          <a:p>
            <a:pPr algn="just"/>
            <a:r>
              <a:rPr lang="ru-RU" altLang="ru-RU" sz="2000" dirty="0">
                <a:latin typeface="Corbel" panose="020B0503020204020204" pitchFamily="34" charset="0"/>
              </a:rPr>
              <a:t>4. </a:t>
            </a:r>
            <a:r>
              <a:rPr lang="ru-RU" altLang="ru-RU" sz="2400" dirty="0" err="1">
                <a:latin typeface="Corbel" panose="020B0503020204020204" pitchFamily="34" charset="0"/>
              </a:rPr>
              <a:t>Дорсальнее</a:t>
            </a:r>
            <a:r>
              <a:rPr lang="ru-RU" altLang="ru-RU" sz="2400" dirty="0">
                <a:latin typeface="Corbel" panose="020B0503020204020204" pitchFamily="34" charset="0"/>
              </a:rPr>
              <a:t> в толще продолговатого мозга расположена </a:t>
            </a:r>
            <a:r>
              <a:rPr lang="ru-RU" altLang="ru-RU" sz="2400" b="1" i="1" dirty="0">
                <a:latin typeface="Corbel" panose="020B0503020204020204" pitchFamily="34" charset="0"/>
              </a:rPr>
              <a:t>ретикулярная (сетчатая</a:t>
            </a:r>
            <a:r>
              <a:rPr lang="ru-RU" altLang="ru-RU" sz="2400" b="1" dirty="0">
                <a:latin typeface="Corbel" panose="020B0503020204020204" pitchFamily="34" charset="0"/>
              </a:rPr>
              <a:t>)</a:t>
            </a:r>
            <a:r>
              <a:rPr lang="ru-RU" altLang="ru-RU" sz="2400" dirty="0">
                <a:latin typeface="Corbel" panose="020B0503020204020204" pitchFamily="34" charset="0"/>
              </a:rPr>
              <a:t> формация. Начинается  РФ в шейном отделе спинного мозга и переходит в выше расположенные отделы ствола. Ее центральный стержень обозначается как шов, а расположенные </a:t>
            </a:r>
            <a:r>
              <a:rPr lang="ru-RU" altLang="ru-RU" sz="2400" dirty="0" err="1">
                <a:latin typeface="Corbel" panose="020B0503020204020204" pitchFamily="34" charset="0"/>
              </a:rPr>
              <a:t>парамедиально</a:t>
            </a:r>
            <a:r>
              <a:rPr lang="ru-RU" altLang="ru-RU" sz="2400" dirty="0">
                <a:latin typeface="Corbel" panose="020B0503020204020204" pitchFamily="34" charset="0"/>
              </a:rPr>
              <a:t> группы клеток - как ядра шва: медиальное, вставочное, </a:t>
            </a:r>
            <a:r>
              <a:rPr lang="ru-RU" altLang="ru-RU" sz="2400" dirty="0" err="1">
                <a:latin typeface="Corbel" panose="020B0503020204020204" pitchFamily="34" charset="0"/>
              </a:rPr>
              <a:t>комиссуральное</a:t>
            </a:r>
            <a:r>
              <a:rPr lang="ru-RU" altLang="ru-RU" sz="2400" dirty="0">
                <a:latin typeface="Corbel" panose="020B0503020204020204" pitchFamily="34" charset="0"/>
              </a:rPr>
              <a:t>, ядро </a:t>
            </a:r>
            <a:r>
              <a:rPr lang="ru-RU" altLang="ru-RU" sz="2400" dirty="0" err="1">
                <a:latin typeface="Corbel" panose="020B0503020204020204" pitchFamily="34" charset="0"/>
              </a:rPr>
              <a:t>околоодиночного</a:t>
            </a:r>
            <a:r>
              <a:rPr lang="ru-RU" altLang="ru-RU" sz="2400" dirty="0">
                <a:latin typeface="Corbel" panose="020B0503020204020204" pitchFamily="34" charset="0"/>
              </a:rPr>
              <a:t> пути. </a:t>
            </a:r>
          </a:p>
        </p:txBody>
      </p:sp>
    </p:spTree>
    <p:extLst>
      <p:ext uri="{BB962C8B-B14F-4D97-AF65-F5344CB8AC3E}">
        <p14:creationId xmlns:p14="http://schemas.microsoft.com/office/powerpoint/2010/main" val="4214219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79827"/>
            <a:ext cx="5621809" cy="426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15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71475"/>
            <a:ext cx="5113337" cy="620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56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6675"/>
            <a:ext cx="6337300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19075"/>
            <a:ext cx="6337300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432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effectLst/>
                <a:latin typeface="Corbel" panose="020B0503020204020204" pitchFamily="34" charset="0"/>
              </a:rPr>
              <a:t>Продолговатый мозг </a:t>
            </a:r>
            <a:br>
              <a:rPr lang="ru-RU" sz="3600" b="1" dirty="0" smtClean="0">
                <a:effectLst/>
                <a:latin typeface="Corbel" panose="020B0503020204020204" pitchFamily="34" charset="0"/>
              </a:rPr>
            </a:br>
            <a:r>
              <a:rPr lang="ru-RU" sz="3600" b="1" dirty="0" smtClean="0">
                <a:effectLst/>
                <a:latin typeface="Corbel" panose="020B0503020204020204" pitchFamily="34" charset="0"/>
              </a:rPr>
              <a:t>внутреннее строение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495300" indent="-495300">
              <a:lnSpc>
                <a:spcPct val="90000"/>
              </a:lnSpc>
            </a:pPr>
            <a:r>
              <a:rPr lang="ru-RU" altLang="ru-RU" sz="3200" b="1" dirty="0" smtClean="0">
                <a:latin typeface="Corbel" panose="020B0503020204020204" pitchFamily="34" charset="0"/>
              </a:rPr>
              <a:t>Белое вещество</a:t>
            </a:r>
          </a:p>
          <a:p>
            <a:pPr marL="495300" indent="-4953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altLang="ru-RU" sz="2600" dirty="0" smtClean="0"/>
              <a:t>Проекционные пути</a:t>
            </a:r>
          </a:p>
          <a:p>
            <a:pPr marL="495300" indent="-495300">
              <a:lnSpc>
                <a:spcPct val="90000"/>
              </a:lnSpc>
              <a:buFont typeface="Wingdings" pitchFamily="2" charset="2"/>
              <a:buChar char="ü"/>
            </a:pPr>
            <a:r>
              <a:rPr lang="ru-RU" altLang="ru-RU" sz="2600" dirty="0" smtClean="0"/>
              <a:t>Восходящие – идут в дорсальной части </a:t>
            </a:r>
          </a:p>
          <a:p>
            <a:pPr marL="495300" indent="-495300">
              <a:lnSpc>
                <a:spcPct val="90000"/>
              </a:lnSpc>
              <a:buFont typeface="Wingdings" pitchFamily="2" charset="2"/>
              <a:buChar char="ü"/>
            </a:pPr>
            <a:r>
              <a:rPr lang="ru-RU" altLang="ru-RU" sz="2600" dirty="0" smtClean="0"/>
              <a:t>Нисходящие (</a:t>
            </a:r>
            <a:r>
              <a:rPr lang="ru-RU" altLang="ru-RU" sz="2600" dirty="0" err="1" smtClean="0"/>
              <a:t>двиг</a:t>
            </a:r>
            <a:r>
              <a:rPr lang="ru-RU" altLang="ru-RU" sz="2600" dirty="0" smtClean="0"/>
              <a:t>.) идут в вентральной части – пирамидах</a:t>
            </a:r>
          </a:p>
          <a:p>
            <a:pPr marL="495300" indent="-495300">
              <a:lnSpc>
                <a:spcPct val="90000"/>
              </a:lnSpc>
              <a:buFont typeface="Wingdings" pitchFamily="2" charset="2"/>
              <a:buAutoNum type="arabicPeriod" startAt="2"/>
            </a:pPr>
            <a:r>
              <a:rPr lang="ru-RU" altLang="ru-RU" sz="2600" dirty="0" smtClean="0"/>
              <a:t>Волокна ретикулярной формации</a:t>
            </a:r>
          </a:p>
        </p:txBody>
      </p:sp>
      <p:sp>
        <p:nvSpPr>
          <p:cNvPr id="39940" name="Rectangle 6"/>
          <p:cNvSpPr>
            <a:spLocks noGrp="1" noChangeArrowheads="1"/>
          </p:cNvSpPr>
          <p:nvPr>
            <p:ph sz="half" idx="2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495300" indent="-495300">
              <a:lnSpc>
                <a:spcPct val="90000"/>
              </a:lnSpc>
            </a:pPr>
            <a:r>
              <a:rPr lang="ru-RU" altLang="ru-RU" sz="3200" b="1" dirty="0" smtClean="0">
                <a:latin typeface="Corbel" panose="020B0503020204020204" pitchFamily="34" charset="0"/>
              </a:rPr>
              <a:t>Серое вещество</a:t>
            </a:r>
          </a:p>
          <a:p>
            <a:pPr marL="495300" indent="-4953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altLang="ru-RU" sz="2600" dirty="0" smtClean="0"/>
              <a:t>Ядра ЧМН  12,11,10,9 пар</a:t>
            </a:r>
          </a:p>
          <a:p>
            <a:pPr marL="495300" indent="-4953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altLang="ru-RU" sz="2600" dirty="0" smtClean="0"/>
              <a:t>Ядра функциональных систем</a:t>
            </a:r>
          </a:p>
          <a:p>
            <a:pPr marL="495300" indent="-495300">
              <a:lnSpc>
                <a:spcPct val="90000"/>
              </a:lnSpc>
              <a:buFont typeface="Wingdings" pitchFamily="2" charset="2"/>
              <a:buChar char="ü"/>
            </a:pPr>
            <a:r>
              <a:rPr lang="ru-RU" altLang="ru-RU" sz="2600" dirty="0" smtClean="0"/>
              <a:t>Зубчатое ядро оливы</a:t>
            </a:r>
          </a:p>
          <a:p>
            <a:pPr marL="495300" indent="-495300">
              <a:lnSpc>
                <a:spcPct val="90000"/>
              </a:lnSpc>
              <a:buFont typeface="Wingdings" pitchFamily="2" charset="2"/>
              <a:buChar char="ü"/>
            </a:pPr>
            <a:r>
              <a:rPr lang="ru-RU" altLang="ru-RU" sz="2600" dirty="0" smtClean="0"/>
              <a:t>Ядра ретикулярной формации ( центры глотания, кашля, рвотный рефлекс.</a:t>
            </a:r>
          </a:p>
        </p:txBody>
      </p:sp>
    </p:spTree>
    <p:extLst>
      <p:ext uri="{BB962C8B-B14F-4D97-AF65-F5344CB8AC3E}">
        <p14:creationId xmlns:p14="http://schemas.microsoft.com/office/powerpoint/2010/main" val="201725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043608" y="116632"/>
            <a:ext cx="7992888" cy="658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latin typeface="Corbel" panose="020B0503020204020204" pitchFamily="34" charset="0"/>
              </a:rPr>
              <a:t>Ретикулярная формация </a:t>
            </a:r>
          </a:p>
          <a:p>
            <a:pPr algn="ctr" eaLnBrk="1" hangingPunct="1"/>
            <a:endParaRPr lang="ru-RU" altLang="ru-RU" sz="2800" b="1" dirty="0">
              <a:latin typeface="Corbel" panose="020B0503020204020204" pitchFamily="34" charset="0"/>
            </a:endParaRPr>
          </a:p>
          <a:p>
            <a:pPr algn="just" eaLnBrk="1" hangingPunct="1"/>
            <a:r>
              <a:rPr lang="ru-RU" altLang="ru-RU" sz="2400" dirty="0">
                <a:latin typeface="Corbel" panose="020B0503020204020204" pitchFamily="34" charset="0"/>
              </a:rPr>
              <a:t>Центры, играющие важную роль в регуляции висцеральных функций:</a:t>
            </a:r>
          </a:p>
          <a:p>
            <a:pPr algn="just" eaLnBrk="1" hangingPunct="1">
              <a:buFont typeface="Wingdings" pitchFamily="2" charset="2"/>
              <a:buChar char="ь"/>
            </a:pPr>
            <a:r>
              <a:rPr lang="ru-RU" altLang="ru-RU" sz="2400" dirty="0">
                <a:latin typeface="Corbel" panose="020B0503020204020204" pitchFamily="34" charset="0"/>
              </a:rPr>
              <a:t> </a:t>
            </a:r>
            <a:r>
              <a:rPr lang="ru-RU" altLang="ru-RU" sz="2400" b="1" dirty="0">
                <a:latin typeface="Corbel" panose="020B0503020204020204" pitchFamily="34" charset="0"/>
              </a:rPr>
              <a:t>дыхательный центр</a:t>
            </a:r>
            <a:r>
              <a:rPr lang="ru-RU" altLang="ru-RU" sz="2400" dirty="0">
                <a:latin typeface="Corbel" panose="020B0503020204020204" pitchFamily="34" charset="0"/>
              </a:rPr>
              <a:t>, находится </a:t>
            </a:r>
            <a:r>
              <a:rPr lang="ru-RU" altLang="ru-RU" sz="2400" dirty="0" err="1">
                <a:latin typeface="Corbel" panose="020B0503020204020204" pitchFamily="34" charset="0"/>
              </a:rPr>
              <a:t>медиальнее</a:t>
            </a:r>
            <a:r>
              <a:rPr lang="ru-RU" altLang="ru-RU" sz="2400" dirty="0">
                <a:latin typeface="Corbel" panose="020B0503020204020204" pitchFamily="34" charset="0"/>
              </a:rPr>
              <a:t>, состоит из двух функционально различных частей -  инспираторного (расположен </a:t>
            </a:r>
            <a:r>
              <a:rPr lang="ru-RU" altLang="ru-RU" sz="2400" dirty="0" err="1">
                <a:latin typeface="Corbel" panose="020B0503020204020204" pitchFamily="34" charset="0"/>
              </a:rPr>
              <a:t>вентральнее</a:t>
            </a:r>
            <a:r>
              <a:rPr lang="ru-RU" altLang="ru-RU" sz="2400" dirty="0">
                <a:latin typeface="Corbel" panose="020B0503020204020204" pitchFamily="34" charset="0"/>
              </a:rPr>
              <a:t>) и экспираторного;</a:t>
            </a:r>
          </a:p>
          <a:p>
            <a:pPr algn="just" eaLnBrk="1" hangingPunct="1">
              <a:buFont typeface="Wingdings" pitchFamily="2" charset="2"/>
              <a:buChar char="ь"/>
            </a:pPr>
            <a:r>
              <a:rPr lang="ru-RU" altLang="ru-RU" sz="2400" dirty="0">
                <a:latin typeface="Corbel" panose="020B0503020204020204" pitchFamily="34" charset="0"/>
              </a:rPr>
              <a:t> </a:t>
            </a:r>
            <a:r>
              <a:rPr lang="ru-RU" altLang="ru-RU" sz="2400" b="1" dirty="0">
                <a:latin typeface="Corbel" panose="020B0503020204020204" pitchFamily="34" charset="0"/>
              </a:rPr>
              <a:t>ядро одиночного тракта </a:t>
            </a:r>
            <a:r>
              <a:rPr lang="ru-RU" altLang="ru-RU" sz="2400" dirty="0">
                <a:latin typeface="Corbel" panose="020B0503020204020204" pitchFamily="34" charset="0"/>
              </a:rPr>
              <a:t>– интегрирует чувствительность от внутренних органов грудной и брюшной полости;</a:t>
            </a:r>
          </a:p>
          <a:p>
            <a:pPr algn="just" eaLnBrk="1" hangingPunct="1">
              <a:buFont typeface="Wingdings" pitchFamily="2" charset="2"/>
              <a:buChar char="ь"/>
            </a:pPr>
            <a:r>
              <a:rPr lang="ru-RU" altLang="ru-RU" sz="2400" dirty="0">
                <a:latin typeface="Corbel" panose="020B0503020204020204" pitchFamily="34" charset="0"/>
              </a:rPr>
              <a:t> </a:t>
            </a:r>
            <a:r>
              <a:rPr lang="ru-RU" altLang="ru-RU" sz="2400" b="1" dirty="0">
                <a:latin typeface="Corbel" panose="020B0503020204020204" pitchFamily="34" charset="0"/>
              </a:rPr>
              <a:t>сосудодвигательный (вазомоторный) центр </a:t>
            </a:r>
            <a:r>
              <a:rPr lang="ru-RU" altLang="ru-RU" sz="2400" dirty="0">
                <a:latin typeface="Corbel" panose="020B0503020204020204" pitchFamily="34" charset="0"/>
              </a:rPr>
              <a:t>– располагается </a:t>
            </a:r>
            <a:r>
              <a:rPr lang="ru-RU" altLang="ru-RU" sz="2400" dirty="0" err="1">
                <a:latin typeface="Corbel" panose="020B0503020204020204" pitchFamily="34" charset="0"/>
              </a:rPr>
              <a:t>дорсолатерально</a:t>
            </a:r>
            <a:r>
              <a:rPr lang="ru-RU" altLang="ru-RU" sz="2400" dirty="0">
                <a:latin typeface="Corbel" panose="020B0503020204020204" pitchFamily="34" charset="0"/>
              </a:rPr>
              <a:t> от дна четвертого желудочка до пирамид. Осуществляет поддержание тонуса сосудистой стенки и координирует сосудодвигательные рефлексы;</a:t>
            </a:r>
          </a:p>
          <a:p>
            <a:pPr algn="just" eaLnBrk="1" hangingPunct="1">
              <a:buFont typeface="Wingdings" pitchFamily="2" charset="2"/>
              <a:buChar char="ь"/>
            </a:pPr>
            <a:endParaRPr lang="ru-RU" altLang="ru-RU" sz="2400" dirty="0">
              <a:latin typeface="Corbel" panose="020B0503020204020204" pitchFamily="34" charset="0"/>
            </a:endParaRPr>
          </a:p>
          <a:p>
            <a:pPr eaLnBrk="1" hangingPunct="1">
              <a:buFont typeface="Wingdings" pitchFamily="2" charset="2"/>
              <a:buChar char="ь"/>
            </a:pPr>
            <a:endParaRPr lang="ru-RU" altLang="ru-RU" sz="2600" dirty="0"/>
          </a:p>
        </p:txBody>
      </p:sp>
    </p:spTree>
    <p:extLst>
      <p:ext uri="{BB962C8B-B14F-4D97-AF65-F5344CB8AC3E}">
        <p14:creationId xmlns:p14="http://schemas.microsoft.com/office/powerpoint/2010/main" val="146129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115616" y="404813"/>
            <a:ext cx="7848872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ь"/>
            </a:pPr>
            <a:r>
              <a:rPr lang="ru-RU" altLang="ru-RU" dirty="0"/>
              <a:t> </a:t>
            </a:r>
            <a:r>
              <a:rPr lang="ru-RU" altLang="ru-RU" sz="2800" dirty="0">
                <a:latin typeface="Corbel" panose="020B0503020204020204" pitchFamily="34" charset="0"/>
              </a:rPr>
              <a:t>участие в нисходящем контроле деятельности спинальных центров, т.е. координирование соматических спинальных рефлексов.</a:t>
            </a:r>
          </a:p>
          <a:p>
            <a:pPr algn="just" eaLnBrk="1" hangingPunct="1">
              <a:buFont typeface="Wingdings" pitchFamily="2" charset="2"/>
              <a:buChar char="ь"/>
            </a:pPr>
            <a:endParaRPr lang="ru-RU" altLang="ru-RU" sz="2800" dirty="0">
              <a:latin typeface="Corbel" panose="020B0503020204020204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800" b="1" dirty="0">
                <a:latin typeface="Corbel" panose="020B0503020204020204" pitchFamily="34" charset="0"/>
              </a:rPr>
              <a:t>Рефлексы продолговатого мозга: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altLang="ru-RU" sz="2800" b="1" dirty="0">
              <a:latin typeface="Corbel" panose="020B0503020204020204" pitchFamily="34" charset="0"/>
            </a:endParaRPr>
          </a:p>
          <a:p>
            <a:pPr algn="just" eaLnBrk="1" hangingPunct="1">
              <a:buFont typeface="Wingdings" pitchFamily="2" charset="2"/>
              <a:buChar char="Ш"/>
            </a:pPr>
            <a:r>
              <a:rPr lang="ru-RU" altLang="ru-RU" sz="2800" dirty="0">
                <a:latin typeface="Corbel" panose="020B0503020204020204" pitchFamily="34" charset="0"/>
              </a:rPr>
              <a:t> Цепные рефлексы (жевательный и глотательный);</a:t>
            </a:r>
          </a:p>
          <a:p>
            <a:pPr algn="just" eaLnBrk="1" hangingPunct="1">
              <a:buFont typeface="Wingdings" pitchFamily="2" charset="2"/>
              <a:buChar char="Ш"/>
            </a:pPr>
            <a:r>
              <a:rPr lang="ru-RU" altLang="ru-RU" sz="2800" dirty="0">
                <a:latin typeface="Corbel" panose="020B0503020204020204" pitchFamily="34" charset="0"/>
              </a:rPr>
              <a:t> Рефлекс слюноотделения;</a:t>
            </a:r>
          </a:p>
          <a:p>
            <a:pPr algn="just" eaLnBrk="1" hangingPunct="1">
              <a:buFont typeface="Wingdings" pitchFamily="2" charset="2"/>
              <a:buChar char="Ш"/>
            </a:pPr>
            <a:r>
              <a:rPr lang="ru-RU" altLang="ru-RU" sz="2800" dirty="0">
                <a:latin typeface="Corbel" panose="020B0503020204020204" pitchFamily="34" charset="0"/>
              </a:rPr>
              <a:t> Рефлексы поддержания </a:t>
            </a:r>
            <a:r>
              <a:rPr lang="ru-RU" altLang="ru-RU" sz="2800" dirty="0" err="1">
                <a:latin typeface="Corbel" panose="020B0503020204020204" pitchFamily="34" charset="0"/>
              </a:rPr>
              <a:t>позного</a:t>
            </a:r>
            <a:r>
              <a:rPr lang="ru-RU" altLang="ru-RU" sz="2800" dirty="0">
                <a:latin typeface="Corbel" panose="020B0503020204020204" pitchFamily="34" charset="0"/>
              </a:rPr>
              <a:t> тонуса (шейные тонические рефлексы Р. </a:t>
            </a:r>
            <a:r>
              <a:rPr lang="ru-RU" altLang="ru-RU" sz="2800" dirty="0" err="1">
                <a:latin typeface="Corbel" panose="020B0503020204020204" pitchFamily="34" charset="0"/>
              </a:rPr>
              <a:t>Магнуса</a:t>
            </a:r>
            <a:r>
              <a:rPr lang="ru-RU" altLang="ru-RU" sz="2800" dirty="0">
                <a:latin typeface="Corbel" panose="020B0503020204020204" pitchFamily="34" charset="0"/>
              </a:rPr>
              <a:t>);</a:t>
            </a:r>
          </a:p>
          <a:p>
            <a:pPr algn="just" eaLnBrk="1" hangingPunct="1">
              <a:buFont typeface="Wingdings" pitchFamily="2" charset="2"/>
              <a:buChar char="Ш"/>
            </a:pPr>
            <a:r>
              <a:rPr lang="ru-RU" altLang="ru-RU" sz="2800" dirty="0">
                <a:latin typeface="Corbel" panose="020B0503020204020204" pitchFamily="34" charset="0"/>
              </a:rPr>
              <a:t> Вестибулярные рефлексы (статические и статокинетические)</a:t>
            </a:r>
          </a:p>
        </p:txBody>
      </p:sp>
    </p:spTree>
    <p:extLst>
      <p:ext uri="{BB962C8B-B14F-4D97-AF65-F5344CB8AC3E}">
        <p14:creationId xmlns:p14="http://schemas.microsoft.com/office/powerpoint/2010/main" val="65827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головной мозг и мозговые центры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82015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07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1403647" y="0"/>
            <a:ext cx="7294265" cy="476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dirty="0" err="1" smtClean="0">
                <a:effectLst/>
                <a:latin typeface="Corbel" panose="020B0503020204020204" pitchFamily="34" charset="0"/>
              </a:rPr>
              <a:t>Варолиев</a:t>
            </a:r>
            <a:r>
              <a:rPr lang="ru-RU" altLang="ru-RU" sz="3600" b="1" dirty="0" smtClean="0">
                <a:effectLst/>
                <a:latin typeface="Corbel" panose="020B0503020204020204" pitchFamily="34" charset="0"/>
              </a:rPr>
              <a:t>   мост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971600" y="715958"/>
            <a:ext cx="817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tabLst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  <a:tab pos="685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ru-RU" altLang="ru-RU" sz="2400" b="1" i="1" dirty="0">
                <a:latin typeface="Corbel" panose="020B0503020204020204" pitchFamily="34" charset="0"/>
              </a:rPr>
              <a:t>Дорсальная </a:t>
            </a:r>
            <a:r>
              <a:rPr lang="ru-RU" altLang="ru-RU" sz="2400" dirty="0">
                <a:latin typeface="Corbel" panose="020B0503020204020204" pitchFamily="34" charset="0"/>
              </a:rPr>
              <a:t>(задняя) поверхность моста участвует в образовании дна </a:t>
            </a:r>
            <a:r>
              <a:rPr lang="en-US" altLang="ru-RU" sz="2400" dirty="0">
                <a:latin typeface="Corbel" panose="020B0503020204020204" pitchFamily="34" charset="0"/>
              </a:rPr>
              <a:t>IV</a:t>
            </a:r>
            <a:r>
              <a:rPr lang="ru-RU" altLang="ru-RU" sz="2400" dirty="0">
                <a:latin typeface="Corbel" panose="020B0503020204020204" pitchFamily="34" charset="0"/>
              </a:rPr>
              <a:t> желудочка, ему принадлежит верхний угол ромбовидной ямки. </a:t>
            </a:r>
          </a:p>
          <a:p>
            <a:pPr algn="just" eaLnBrk="1" hangingPunct="1"/>
            <a:r>
              <a:rPr lang="ru-RU" altLang="ru-RU" sz="2400" dirty="0">
                <a:latin typeface="Corbel" panose="020B0503020204020204" pitchFamily="34" charset="0"/>
              </a:rPr>
              <a:t> На поперечном срезе моста выделяют </a:t>
            </a:r>
            <a:r>
              <a:rPr lang="ru-RU" altLang="ru-RU" sz="2400" b="1" dirty="0">
                <a:latin typeface="Corbel" panose="020B0503020204020204" pitchFamily="34" charset="0"/>
              </a:rPr>
              <a:t>три слоя</a:t>
            </a:r>
            <a:r>
              <a:rPr lang="ru-RU" altLang="ru-RU" sz="2400" dirty="0">
                <a:latin typeface="Corbel" panose="020B0503020204020204" pitchFamily="34" charset="0"/>
              </a:rPr>
              <a:t>: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303213" y="4024313"/>
            <a:ext cx="8516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1043608" y="2179668"/>
            <a:ext cx="810039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ru-RU" altLang="ru-RU" sz="2400" b="1" i="1" dirty="0">
                <a:latin typeface="Corbel" panose="020B0503020204020204" pitchFamily="34" charset="0"/>
              </a:rPr>
              <a:t>Базилярная часть</a:t>
            </a:r>
            <a:r>
              <a:rPr lang="ru-RU" altLang="ru-RU" sz="2400" dirty="0">
                <a:latin typeface="Corbel" panose="020B0503020204020204" pitchFamily="34" charset="0"/>
              </a:rPr>
              <a:t> -  в ядрах переключаются нисходящие от коры полушарий </a:t>
            </a:r>
            <a:r>
              <a:rPr lang="ru-RU" altLang="ru-RU" sz="2400" dirty="0" err="1">
                <a:latin typeface="Corbel" panose="020B0503020204020204" pitchFamily="34" charset="0"/>
              </a:rPr>
              <a:t>корковомостовые</a:t>
            </a:r>
            <a:r>
              <a:rPr lang="ru-RU" altLang="ru-RU" sz="2400" dirty="0">
                <a:latin typeface="Corbel" panose="020B0503020204020204" pitchFamily="34" charset="0"/>
              </a:rPr>
              <a:t> пути и начинаются мостомозжечковые. В пирамидных валиках проходят волокна </a:t>
            </a:r>
            <a:r>
              <a:rPr lang="ru-RU" altLang="ru-RU" sz="2400" dirty="0" err="1">
                <a:latin typeface="Corbel" panose="020B0503020204020204" pitchFamily="34" charset="0"/>
              </a:rPr>
              <a:t>корковоспинномозгового</a:t>
            </a:r>
            <a:r>
              <a:rPr lang="ru-RU" altLang="ru-RU" sz="2400" dirty="0">
                <a:latin typeface="Corbel" panose="020B0503020204020204" pitchFamily="34" charset="0"/>
              </a:rPr>
              <a:t> пути, и </a:t>
            </a:r>
            <a:r>
              <a:rPr lang="ru-RU" altLang="ru-RU" sz="2400" dirty="0" err="1">
                <a:latin typeface="Corbel" panose="020B0503020204020204" pitchFamily="34" charset="0"/>
              </a:rPr>
              <a:t>корковобульбарного</a:t>
            </a:r>
            <a:r>
              <a:rPr lang="ru-RU" altLang="ru-RU" sz="2400" dirty="0">
                <a:latin typeface="Corbel" panose="020B0503020204020204" pitchFamily="34" charset="0"/>
              </a:rPr>
              <a:t> пути к ядрам ч/ м нервов. </a:t>
            </a:r>
          </a:p>
          <a:p>
            <a:pPr algn="just" eaLnBrk="1" hangingPunct="1">
              <a:buFontTx/>
              <a:buChar char="•"/>
            </a:pPr>
            <a:r>
              <a:rPr lang="ru-RU" altLang="ru-RU" sz="2400" b="1" i="1" dirty="0">
                <a:latin typeface="Corbel" panose="020B0503020204020204" pitchFamily="34" charset="0"/>
              </a:rPr>
              <a:t>Покрышка</a:t>
            </a:r>
            <a:r>
              <a:rPr lang="ru-RU" altLang="ru-RU" sz="2400" dirty="0">
                <a:latin typeface="Corbel" panose="020B0503020204020204" pitchFamily="34" charset="0"/>
              </a:rPr>
              <a:t> – включает продолжение ретикулярной формации, медиальную  и латеральную петли, верхние оливы и ядра ч/ м нервов (</a:t>
            </a:r>
            <a:r>
              <a:rPr lang="en-US" altLang="ru-RU" sz="2400" dirty="0">
                <a:latin typeface="Corbel" panose="020B0503020204020204" pitchFamily="34" charset="0"/>
              </a:rPr>
              <a:t>V – VIII</a:t>
            </a:r>
            <a:r>
              <a:rPr lang="ru-RU" altLang="ru-RU" sz="2400" dirty="0">
                <a:latin typeface="Corbel" panose="020B0503020204020204" pitchFamily="34" charset="0"/>
              </a:rPr>
              <a:t>). </a:t>
            </a:r>
          </a:p>
          <a:p>
            <a:pPr algn="just" eaLnBrk="1" hangingPunct="1">
              <a:buFontTx/>
              <a:buChar char="•"/>
            </a:pPr>
            <a:r>
              <a:rPr lang="ru-RU" altLang="ru-RU" sz="2400" b="1" i="1" dirty="0">
                <a:latin typeface="Corbel" panose="020B0503020204020204" pitchFamily="34" charset="0"/>
              </a:rPr>
              <a:t>Трапециевидное тело</a:t>
            </a:r>
            <a:r>
              <a:rPr lang="ru-RU" altLang="ru-RU" sz="2400" dirty="0">
                <a:latin typeface="Corbel" panose="020B0503020204020204" pitchFamily="34" charset="0"/>
              </a:rPr>
              <a:t> – представляет собой пучок поперечно идущих нервных волокон, между которыми имеются клеточные скопления – передние и задние ядра трапециевидного тела (собственные ядра моста). </a:t>
            </a:r>
          </a:p>
        </p:txBody>
      </p:sp>
    </p:spTree>
    <p:extLst>
      <p:ext uri="{BB962C8B-B14F-4D97-AF65-F5344CB8AC3E}">
        <p14:creationId xmlns:p14="http://schemas.microsoft.com/office/powerpoint/2010/main" val="321071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 descr="головной мозг и мозговые центры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8913"/>
            <a:ext cx="7129462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53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800" dirty="0" smtClean="0"/>
              <a:t>	</a:t>
            </a:r>
            <a:r>
              <a:rPr lang="ru-RU" sz="4000" b="1" dirty="0" smtClean="0">
                <a:effectLst/>
              </a:rPr>
              <a:t>	Задний мозг </a:t>
            </a:r>
            <a:br>
              <a:rPr lang="ru-RU" sz="4000" b="1" dirty="0" smtClean="0">
                <a:effectLst/>
              </a:rPr>
            </a:br>
            <a:r>
              <a:rPr lang="ru-RU" sz="4000" b="1" dirty="0" smtClean="0">
                <a:effectLst/>
              </a:rPr>
              <a:t>			мост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1115616" y="1844824"/>
            <a:ext cx="4320480" cy="360030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95300" indent="-495300">
              <a:lnSpc>
                <a:spcPct val="90000"/>
              </a:lnSpc>
            </a:pPr>
            <a:r>
              <a:rPr lang="ru-RU" altLang="ru-RU" b="1" dirty="0" smtClean="0">
                <a:latin typeface="Corbel" panose="020B0503020204020204" pitchFamily="34" charset="0"/>
              </a:rPr>
              <a:t>Белое вещество</a:t>
            </a:r>
          </a:p>
          <a:p>
            <a:pPr marL="495300" indent="-4953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altLang="ru-RU" dirty="0" smtClean="0">
                <a:latin typeface="Corbel" panose="020B0503020204020204" pitchFamily="34" charset="0"/>
              </a:rPr>
              <a:t>Проекционные пути</a:t>
            </a:r>
          </a:p>
          <a:p>
            <a:pPr marL="495300" indent="-495300">
              <a:lnSpc>
                <a:spcPct val="90000"/>
              </a:lnSpc>
              <a:buFont typeface="Wingdings" pitchFamily="2" charset="2"/>
              <a:buChar char="ü"/>
            </a:pPr>
            <a:r>
              <a:rPr lang="ru-RU" altLang="ru-RU" dirty="0" smtClean="0">
                <a:latin typeface="Corbel" panose="020B0503020204020204" pitchFamily="34" charset="0"/>
              </a:rPr>
              <a:t>Восходящие в дорсальной части</a:t>
            </a:r>
          </a:p>
          <a:p>
            <a:pPr marL="495300" indent="-495300">
              <a:lnSpc>
                <a:spcPct val="90000"/>
              </a:lnSpc>
              <a:buFont typeface="Wingdings" pitchFamily="2" charset="2"/>
              <a:buChar char="ü"/>
            </a:pPr>
            <a:r>
              <a:rPr lang="ru-RU" altLang="ru-RU" dirty="0" smtClean="0">
                <a:latin typeface="Corbel" panose="020B0503020204020204" pitchFamily="34" charset="0"/>
              </a:rPr>
              <a:t>Нисходящие в вентральной части</a:t>
            </a:r>
          </a:p>
          <a:p>
            <a:pPr marL="495300" indent="-495300">
              <a:lnSpc>
                <a:spcPct val="90000"/>
              </a:lnSpc>
              <a:buFont typeface="Wingdings" pitchFamily="2" charset="2"/>
              <a:buAutoNum type="arabicPeriod" startAt="2"/>
            </a:pPr>
            <a:r>
              <a:rPr lang="ru-RU" altLang="ru-RU" dirty="0" smtClean="0">
                <a:latin typeface="Corbel" panose="020B0503020204020204" pitchFamily="34" charset="0"/>
              </a:rPr>
              <a:t>Волокна ретикулярной формации</a:t>
            </a:r>
          </a:p>
        </p:txBody>
      </p:sp>
      <p:sp>
        <p:nvSpPr>
          <p:cNvPr id="41988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5292080" y="1916832"/>
            <a:ext cx="3744416" cy="345685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b="1" dirty="0" smtClean="0">
                <a:latin typeface="Corbel" panose="020B0503020204020204" pitchFamily="34" charset="0"/>
              </a:rPr>
              <a:t>Серое вещество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dirty="0" smtClean="0">
                <a:latin typeface="Corbel" panose="020B0503020204020204" pitchFamily="34" charset="0"/>
              </a:rPr>
              <a:t>Ядра ЧМН 8,7, 6,5 пар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dirty="0" smtClean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8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76238" y="3524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403648" y="188640"/>
            <a:ext cx="7416824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Corbel" panose="020B0503020204020204" pitchFamily="34" charset="0"/>
              </a:rPr>
              <a:t>Рефлексы </a:t>
            </a:r>
            <a:r>
              <a:rPr lang="ru-RU" altLang="ru-RU" sz="20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Варолиева</a:t>
            </a:r>
            <a:r>
              <a:rPr lang="ru-RU" altLang="ru-RU" sz="2000" b="1" dirty="0">
                <a:solidFill>
                  <a:srgbClr val="000000"/>
                </a:solidFill>
                <a:latin typeface="Corbel" panose="020B0503020204020204" pitchFamily="34" charset="0"/>
              </a:rPr>
              <a:t> моста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Ш"/>
            </a:pPr>
            <a:r>
              <a:rPr lang="ru-RU" altLang="ru-RU" sz="2000" b="1" i="1" dirty="0">
                <a:solidFill>
                  <a:srgbClr val="000000"/>
                </a:solidFill>
                <a:latin typeface="Corbel" panose="020B0503020204020204" pitchFamily="34" charset="0"/>
              </a:rPr>
              <a:t>Центр мигания.</a:t>
            </a:r>
            <a:r>
              <a:rPr lang="ru-RU" altLang="ru-RU" sz="2000" dirty="0">
                <a:solidFill>
                  <a:srgbClr val="000000"/>
                </a:solidFill>
                <a:latin typeface="Corbel" panose="020B0503020204020204" pitchFamily="34" charset="0"/>
              </a:rPr>
              <a:t> Афферентные волокна тройничного нерва, двигательные волокна лицевого нерва (сокращение круговой мышцы глаза).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Ш"/>
            </a:pPr>
            <a:r>
              <a:rPr lang="ru-RU" altLang="ru-RU" sz="2000" b="1" i="1" dirty="0">
                <a:solidFill>
                  <a:srgbClr val="000000"/>
                </a:solidFill>
                <a:latin typeface="Corbel" panose="020B0503020204020204" pitchFamily="34" charset="0"/>
              </a:rPr>
              <a:t>Центр слезотечения</a:t>
            </a:r>
            <a:r>
              <a:rPr lang="ru-RU" altLang="ru-RU" sz="2000" dirty="0">
                <a:solidFill>
                  <a:srgbClr val="000000"/>
                </a:solidFill>
                <a:latin typeface="Corbel" panose="020B0503020204020204" pitchFamily="34" charset="0"/>
              </a:rPr>
              <a:t>. Афферентные импульсы поступают от болевых рецепторов или от коры (эмоции).  Эфферентная часть – парасимпатические волокна в составе лицевого нерва, иннервирующие секреторные клетки.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Ш"/>
            </a:pPr>
            <a:r>
              <a:rPr lang="ru-RU" altLang="ru-RU" sz="200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ru-RU" altLang="ru-RU" sz="2000" b="1" i="1" dirty="0">
                <a:solidFill>
                  <a:srgbClr val="000000"/>
                </a:solidFill>
                <a:latin typeface="Corbel" panose="020B0503020204020204" pitchFamily="34" charset="0"/>
              </a:rPr>
              <a:t>Центр сосания.</a:t>
            </a:r>
            <a:r>
              <a:rPr lang="ru-RU" altLang="ru-RU" sz="2000" dirty="0">
                <a:solidFill>
                  <a:srgbClr val="000000"/>
                </a:solidFill>
                <a:latin typeface="Corbel" panose="020B0503020204020204" pitchFamily="34" charset="0"/>
              </a:rPr>
              <a:t> Афферентные волокна тройничного нерва, двигательные волокна тройничного нерва, лицевого и подъязычного нервов.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Ш"/>
            </a:pPr>
            <a:r>
              <a:rPr lang="ru-RU" altLang="ru-RU" sz="200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ru-RU" altLang="ru-RU" sz="2000" b="1" i="1" dirty="0">
                <a:solidFill>
                  <a:srgbClr val="000000"/>
                </a:solidFill>
                <a:latin typeface="Corbel" panose="020B0503020204020204" pitchFamily="34" charset="0"/>
              </a:rPr>
              <a:t>Центр жевания</a:t>
            </a:r>
            <a:r>
              <a:rPr lang="ru-RU" altLang="ru-RU" sz="2000" dirty="0">
                <a:solidFill>
                  <a:srgbClr val="000000"/>
                </a:solidFill>
                <a:latin typeface="Corbel" panose="020B0503020204020204" pitchFamily="34" charset="0"/>
              </a:rPr>
              <a:t> расположен в ядрах двигательной ветви тройничного нерва, иннервирующего жевательные мышцы.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Ш"/>
            </a:pPr>
            <a:r>
              <a:rPr lang="ru-RU" altLang="ru-RU" sz="2000" b="1" i="1" dirty="0">
                <a:solidFill>
                  <a:srgbClr val="000000"/>
                </a:solidFill>
                <a:latin typeface="Corbel" panose="020B0503020204020204" pitchFamily="34" charset="0"/>
              </a:rPr>
              <a:t>Центр голосообразования</a:t>
            </a:r>
            <a:r>
              <a:rPr lang="ru-RU" altLang="ru-RU" sz="2000" dirty="0">
                <a:solidFill>
                  <a:srgbClr val="000000"/>
                </a:solidFill>
                <a:latin typeface="Corbel" panose="020B0503020204020204" pitchFamily="34" charset="0"/>
              </a:rPr>
              <a:t> составляют двигательные ядра лицевого нерва, блуждающего нерва и подъязычного.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Ш"/>
            </a:pPr>
            <a:r>
              <a:rPr lang="ru-RU" altLang="ru-RU" sz="2000" b="1" i="1" dirty="0">
                <a:solidFill>
                  <a:srgbClr val="000000"/>
                </a:solidFill>
                <a:latin typeface="Corbel" panose="020B0503020204020204" pitchFamily="34" charset="0"/>
              </a:rPr>
              <a:t>Центры положения тела</a:t>
            </a:r>
            <a:r>
              <a:rPr lang="ru-RU" altLang="ru-RU" sz="2000" dirty="0">
                <a:solidFill>
                  <a:srgbClr val="000000"/>
                </a:solidFill>
                <a:latin typeface="Corbel" panose="020B0503020204020204" pitchFamily="34" charset="0"/>
              </a:rPr>
              <a:t> (установочных рефлексов). </a:t>
            </a:r>
          </a:p>
        </p:txBody>
      </p:sp>
    </p:spTree>
    <p:extLst>
      <p:ext uri="{BB962C8B-B14F-4D97-AF65-F5344CB8AC3E}">
        <p14:creationId xmlns:p14="http://schemas.microsoft.com/office/powerpoint/2010/main" val="312132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title"/>
          </p:nvPr>
        </p:nvSpPr>
        <p:spPr>
          <a:xfrm>
            <a:off x="1115616" y="116632"/>
            <a:ext cx="7437264" cy="1142256"/>
          </a:xfrm>
          <a:solidFill>
            <a:schemeClr val="bg1"/>
          </a:solidFill>
        </p:spPr>
        <p:txBody>
          <a:bodyPr/>
          <a:lstStyle/>
          <a:p>
            <a:r>
              <a:rPr lang="ru-RU" altLang="ru-RU" dirty="0" smtClean="0"/>
              <a:t>	</a:t>
            </a:r>
            <a:r>
              <a:rPr lang="ru-RU" altLang="ru-RU" sz="3600" b="1" dirty="0" smtClean="0">
                <a:effectLst/>
                <a:latin typeface="Corbel" panose="020B0503020204020204" pitchFamily="34" charset="0"/>
              </a:rPr>
              <a:t>Мозжечок</a:t>
            </a:r>
          </a:p>
        </p:txBody>
      </p:sp>
      <p:sp>
        <p:nvSpPr>
          <p:cNvPr id="43011" name="Rectangle 8"/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571500" indent="-571500"/>
            <a:r>
              <a:rPr lang="ru-RU" altLang="ru-RU" dirty="0" smtClean="0">
                <a:latin typeface="Corbel" panose="020B0503020204020204" pitchFamily="34" charset="0"/>
              </a:rPr>
              <a:t>Имеет 2 полушария и червь, их соединяющий, а также </a:t>
            </a:r>
            <a:r>
              <a:rPr lang="ru-RU" altLang="ru-RU" b="1" dirty="0" smtClean="0">
                <a:latin typeface="Corbel" panose="020B0503020204020204" pitchFamily="34" charset="0"/>
              </a:rPr>
              <a:t>3 пары ножек</a:t>
            </a:r>
            <a:r>
              <a:rPr lang="ru-RU" altLang="ru-RU" dirty="0" smtClean="0">
                <a:latin typeface="Corbel" panose="020B0503020204020204" pitchFamily="34" charset="0"/>
              </a:rPr>
              <a:t>.</a:t>
            </a:r>
          </a:p>
          <a:p>
            <a:pPr marL="571500" indent="-571500"/>
            <a:endParaRPr lang="ru-RU" altLang="ru-RU" dirty="0" smtClean="0">
              <a:latin typeface="Corbel" panose="020B0503020204020204" pitchFamily="34" charset="0"/>
            </a:endParaRPr>
          </a:p>
          <a:p>
            <a:pPr marL="571500" indent="-571500">
              <a:buFont typeface="Wingdings" pitchFamily="2" charset="2"/>
              <a:buAutoNum type="arabicPeriod"/>
            </a:pPr>
            <a:r>
              <a:rPr lang="ru-RU" altLang="ru-RU" b="1" dirty="0" smtClean="0">
                <a:latin typeface="Corbel" panose="020B0503020204020204" pitchFamily="34" charset="0"/>
              </a:rPr>
              <a:t>Верхние</a:t>
            </a:r>
            <a:r>
              <a:rPr lang="ru-RU" altLang="ru-RU" dirty="0" smtClean="0">
                <a:latin typeface="Corbel" panose="020B0503020204020204" pitchFamily="34" charset="0"/>
              </a:rPr>
              <a:t> –идут к среднему мозгу</a:t>
            </a:r>
          </a:p>
          <a:p>
            <a:pPr marL="571500" indent="-571500">
              <a:buFont typeface="Wingdings" pitchFamily="2" charset="2"/>
              <a:buAutoNum type="arabicPeriod"/>
            </a:pPr>
            <a:endParaRPr lang="ru-RU" altLang="ru-RU" dirty="0" smtClean="0">
              <a:latin typeface="Corbel" panose="020B0503020204020204" pitchFamily="34" charset="0"/>
            </a:endParaRPr>
          </a:p>
          <a:p>
            <a:pPr marL="571500" indent="-571500">
              <a:buFont typeface="Wingdings" pitchFamily="2" charset="2"/>
              <a:buAutoNum type="arabicPeriod"/>
            </a:pPr>
            <a:r>
              <a:rPr lang="ru-RU" altLang="ru-RU" b="1" dirty="0" smtClean="0">
                <a:latin typeface="Corbel" panose="020B0503020204020204" pitchFamily="34" charset="0"/>
              </a:rPr>
              <a:t>Средни</a:t>
            </a:r>
            <a:r>
              <a:rPr lang="ru-RU" altLang="ru-RU" dirty="0" smtClean="0">
                <a:latin typeface="Corbel" panose="020B0503020204020204" pitchFamily="34" charset="0"/>
              </a:rPr>
              <a:t>е –к мосту</a:t>
            </a:r>
          </a:p>
          <a:p>
            <a:pPr marL="571500" indent="-571500">
              <a:buFont typeface="Wingdings" pitchFamily="2" charset="2"/>
              <a:buAutoNum type="arabicPeriod"/>
            </a:pPr>
            <a:endParaRPr lang="ru-RU" altLang="ru-RU" dirty="0" smtClean="0">
              <a:latin typeface="Corbel" panose="020B0503020204020204" pitchFamily="34" charset="0"/>
            </a:endParaRPr>
          </a:p>
          <a:p>
            <a:pPr marL="571500" indent="-571500">
              <a:buFont typeface="Wingdings" pitchFamily="2" charset="2"/>
              <a:buAutoNum type="arabicPeriod"/>
            </a:pPr>
            <a:r>
              <a:rPr lang="ru-RU" altLang="ru-RU" b="1" dirty="0" smtClean="0">
                <a:latin typeface="Corbel" panose="020B0503020204020204" pitchFamily="34" charset="0"/>
              </a:rPr>
              <a:t>Нижние</a:t>
            </a:r>
            <a:r>
              <a:rPr lang="ru-RU" altLang="ru-RU" dirty="0" smtClean="0">
                <a:latin typeface="Corbel" panose="020B0503020204020204" pitchFamily="34" charset="0"/>
              </a:rPr>
              <a:t>- к продолговатому мозгу.</a:t>
            </a:r>
          </a:p>
        </p:txBody>
      </p:sp>
    </p:spTree>
    <p:extLst>
      <p:ext uri="{BB962C8B-B14F-4D97-AF65-F5344CB8AC3E}">
        <p14:creationId xmlns:p14="http://schemas.microsoft.com/office/powerpoint/2010/main" val="84579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404664"/>
            <a:ext cx="784887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>
              <a:defRPr/>
            </a:pPr>
            <a:r>
              <a:rPr lang="ru-RU" sz="3600" b="1" dirty="0">
                <a:solidFill>
                  <a:schemeClr val="tx2"/>
                </a:solidFill>
                <a:latin typeface="Corbel" panose="020B0503020204020204" pitchFamily="34" charset="0"/>
              </a:rPr>
              <a:t>Мозжечок</a:t>
            </a:r>
            <a:endParaRPr lang="en-US" sz="3600" b="1" dirty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>
              <a:defRPr/>
            </a:pPr>
            <a:r>
              <a:rPr lang="ru-RU" sz="3600" dirty="0">
                <a:latin typeface="Corbel" panose="020B0503020204020204" pitchFamily="34" charset="0"/>
              </a:rPr>
              <a:t> </a:t>
            </a:r>
            <a:r>
              <a:rPr lang="ru-RU" sz="2800" dirty="0">
                <a:latin typeface="Corbel" panose="020B0503020204020204" pitchFamily="34" charset="0"/>
              </a:rPr>
              <a:t>имеет три части</a:t>
            </a:r>
            <a:r>
              <a:rPr lang="ru-RU" sz="3600" dirty="0">
                <a:latin typeface="Corbel" panose="020B0503020204020204" pitchFamily="34" charset="0"/>
              </a:rPr>
              <a:t>: </a:t>
            </a:r>
            <a:endParaRPr lang="en-US" sz="3600" dirty="0">
              <a:latin typeface="Corbel" panose="020B0503020204020204" pitchFamily="34" charset="0"/>
            </a:endParaRPr>
          </a:p>
          <a:p>
            <a:pPr>
              <a:defRPr/>
            </a:pPr>
            <a:r>
              <a:rPr lang="ru-RU" sz="3600" b="1" dirty="0" err="1">
                <a:latin typeface="Corbel" panose="020B0503020204020204" pitchFamily="34" charset="0"/>
              </a:rPr>
              <a:t>Архицеребеллум</a:t>
            </a:r>
            <a:r>
              <a:rPr lang="en-US" sz="3600" dirty="0">
                <a:latin typeface="Corbel" panose="020B0503020204020204" pitchFamily="34" charset="0"/>
              </a:rPr>
              <a:t>  </a:t>
            </a:r>
            <a:r>
              <a:rPr lang="en-US" sz="2800" dirty="0">
                <a:latin typeface="Corbel" panose="020B0503020204020204" pitchFamily="34" charset="0"/>
              </a:rPr>
              <a:t>(</a:t>
            </a:r>
            <a:r>
              <a:rPr lang="ru-RU" sz="2800" dirty="0">
                <a:latin typeface="Corbel" panose="020B0503020204020204" pitchFamily="34" charset="0"/>
              </a:rPr>
              <a:t>включает</a:t>
            </a:r>
            <a:r>
              <a:rPr lang="en-US" sz="2800" dirty="0">
                <a:latin typeface="Corbel" panose="020B0503020204020204" pitchFamily="34" charset="0"/>
              </a:rPr>
              <a:t> </a:t>
            </a:r>
            <a:r>
              <a:rPr lang="ru-RU" sz="2800" dirty="0">
                <a:latin typeface="Corbel" panose="020B0503020204020204" pitchFamily="34" charset="0"/>
              </a:rPr>
              <a:t>узелок и </a:t>
            </a:r>
            <a:r>
              <a:rPr lang="en-US" sz="2800" dirty="0">
                <a:latin typeface="Corbel" panose="020B0503020204020204" pitchFamily="34" charset="0"/>
              </a:rPr>
              <a:t>						</a:t>
            </a:r>
            <a:r>
              <a:rPr lang="ru-RU" sz="2800" dirty="0">
                <a:latin typeface="Corbel" panose="020B0503020204020204" pitchFamily="34" charset="0"/>
              </a:rPr>
              <a:t>клочок червя </a:t>
            </a:r>
            <a:r>
              <a:rPr lang="en-US" sz="2800" dirty="0">
                <a:latin typeface="Corbel" panose="020B0503020204020204" pitchFamily="34" charset="0"/>
              </a:rPr>
              <a:t>)</a:t>
            </a:r>
            <a:r>
              <a:rPr lang="ru-RU" sz="2800" dirty="0">
                <a:latin typeface="Corbel" panose="020B0503020204020204" pitchFamily="34" charset="0"/>
              </a:rPr>
              <a:t>,</a:t>
            </a:r>
            <a:endParaRPr lang="en-US" sz="2800" dirty="0">
              <a:latin typeface="Corbel" panose="020B0503020204020204" pitchFamily="34" charset="0"/>
            </a:endParaRPr>
          </a:p>
          <a:p>
            <a:pPr>
              <a:defRPr/>
            </a:pPr>
            <a:r>
              <a:rPr lang="ru-RU" sz="3600" dirty="0">
                <a:latin typeface="Corbel" panose="020B0503020204020204" pitchFamily="34" charset="0"/>
              </a:rPr>
              <a:t> </a:t>
            </a:r>
            <a:r>
              <a:rPr lang="ru-RU" sz="3600" b="1" dirty="0" err="1" smtClean="0">
                <a:latin typeface="Corbel" panose="020B0503020204020204" pitchFamily="34" charset="0"/>
              </a:rPr>
              <a:t>Палеоцеребеллум</a:t>
            </a:r>
            <a:r>
              <a:rPr lang="ru-RU" sz="3600" b="1" dirty="0" smtClean="0">
                <a:latin typeface="Corbel" panose="020B0503020204020204" pitchFamily="34" charset="0"/>
              </a:rPr>
              <a:t> </a:t>
            </a:r>
            <a:r>
              <a:rPr lang="en-US" sz="2800" dirty="0" smtClean="0">
                <a:latin typeface="Corbel" panose="020B0503020204020204" pitchFamily="34" charset="0"/>
              </a:rPr>
              <a:t>(</a:t>
            </a:r>
            <a:r>
              <a:rPr lang="ru-RU" sz="2800" dirty="0">
                <a:latin typeface="Corbel" panose="020B0503020204020204" pitchFamily="34" charset="0"/>
              </a:rPr>
              <a:t>включает </a:t>
            </a:r>
            <a:r>
              <a:rPr lang="ru-RU" sz="2800" dirty="0" smtClean="0">
                <a:latin typeface="Corbel" panose="020B0503020204020204" pitchFamily="34" charset="0"/>
              </a:rPr>
              <a:t>переднюю </a:t>
            </a:r>
            <a:r>
              <a:rPr lang="ru-RU" sz="2800" dirty="0">
                <a:latin typeface="Corbel" panose="020B0503020204020204" pitchFamily="34" charset="0"/>
              </a:rPr>
              <a:t>долю мозжечка</a:t>
            </a:r>
            <a:r>
              <a:rPr lang="ru-RU" sz="2800" dirty="0" smtClean="0">
                <a:latin typeface="Corbel" panose="020B0503020204020204" pitchFamily="34" charset="0"/>
              </a:rPr>
              <a:t>,</a:t>
            </a:r>
            <a:r>
              <a:rPr lang="en-US" sz="2800" dirty="0">
                <a:latin typeface="Corbel" panose="020B0503020204020204" pitchFamily="34" charset="0"/>
              </a:rPr>
              <a:t>	</a:t>
            </a:r>
            <a:r>
              <a:rPr lang="ru-RU" sz="2800" dirty="0">
                <a:latin typeface="Corbel" panose="020B0503020204020204" pitchFamily="34" charset="0"/>
              </a:rPr>
              <a:t>заднюю часть тела мозжечка</a:t>
            </a:r>
            <a:r>
              <a:rPr lang="ru-RU" sz="2800" dirty="0" smtClean="0">
                <a:latin typeface="Corbel" panose="020B0503020204020204" pitchFamily="34" charset="0"/>
              </a:rPr>
              <a:t>.</a:t>
            </a:r>
          </a:p>
          <a:p>
            <a:pPr>
              <a:defRPr/>
            </a:pPr>
            <a:endParaRPr lang="en-US" sz="2800" dirty="0">
              <a:latin typeface="Corbel" panose="020B0503020204020204" pitchFamily="34" charset="0"/>
            </a:endParaRPr>
          </a:p>
          <a:p>
            <a:pPr>
              <a:defRPr/>
            </a:pPr>
            <a:r>
              <a:rPr lang="ru-RU" sz="3600" b="1" dirty="0" err="1">
                <a:latin typeface="Corbel" panose="020B0503020204020204" pitchFamily="34" charset="0"/>
              </a:rPr>
              <a:t>Неоцеребеллум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2800" dirty="0">
                <a:latin typeface="Corbel" panose="020B0503020204020204" pitchFamily="34" charset="0"/>
              </a:rPr>
              <a:t>(</a:t>
            </a:r>
            <a:r>
              <a:rPr lang="ru-RU" sz="2800" dirty="0">
                <a:latin typeface="Corbel" panose="020B0503020204020204" pitchFamily="34" charset="0"/>
              </a:rPr>
              <a:t>включает все </a:t>
            </a:r>
            <a:r>
              <a:rPr lang="ru-RU" sz="2800" dirty="0" smtClean="0">
                <a:latin typeface="Corbel" panose="020B0503020204020204" pitchFamily="34" charset="0"/>
              </a:rPr>
              <a:t>остальные </a:t>
            </a:r>
            <a:r>
              <a:rPr lang="ru-RU" sz="2800" dirty="0">
                <a:latin typeface="Corbel" panose="020B0503020204020204" pitchFamily="34" charset="0"/>
              </a:rPr>
              <a:t>отделы </a:t>
            </a:r>
            <a:r>
              <a:rPr lang="ru-RU" sz="2800" dirty="0" smtClean="0">
                <a:latin typeface="Corbel" panose="020B0503020204020204" pitchFamily="34" charset="0"/>
              </a:rPr>
              <a:t>червя и </a:t>
            </a:r>
            <a:r>
              <a:rPr lang="ru-RU" sz="2800" dirty="0">
                <a:latin typeface="Corbel" panose="020B0503020204020204" pitchFamily="34" charset="0"/>
              </a:rPr>
              <a:t>обоих полушарий мозжечка</a:t>
            </a:r>
            <a:r>
              <a:rPr lang="ru-RU" sz="3600" dirty="0">
                <a:latin typeface="Corbel" panose="020B0503020204020204" pitchFamily="34" charset="0"/>
              </a:rPr>
              <a:t>.</a:t>
            </a:r>
            <a:endParaRPr lang="en-US" sz="3600" dirty="0">
              <a:latin typeface="Corbel" panose="020B0503020204020204" pitchFamily="34" charset="0"/>
            </a:endParaRP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737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1"/>
          <p:cNvSpPr>
            <a:spLocks noChangeArrowheads="1"/>
          </p:cNvSpPr>
          <p:nvPr/>
        </p:nvSpPr>
        <p:spPr bwMode="auto">
          <a:xfrm>
            <a:off x="1115615" y="1556791"/>
            <a:ext cx="7777559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ru-RU" altLang="ru-RU" sz="2800" b="1" dirty="0">
                <a:latin typeface="Corbel" panose="020B0503020204020204" pitchFamily="34" charset="0"/>
              </a:rPr>
              <a:t>Передняя доля</a:t>
            </a:r>
            <a:r>
              <a:rPr lang="ru-RU" altLang="ru-RU" sz="2800" dirty="0" smtClean="0">
                <a:latin typeface="Corbel" panose="020B0503020204020204" pitchFamily="34" charset="0"/>
              </a:rPr>
              <a:t>,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800" dirty="0" smtClean="0">
                <a:latin typeface="Corbel" panose="020B0503020204020204" pitchFamily="34" charset="0"/>
              </a:rPr>
              <a:t> </a:t>
            </a:r>
            <a:r>
              <a:rPr lang="ru-RU" altLang="ru-RU" sz="2800" dirty="0">
                <a:latin typeface="Corbel" panose="020B0503020204020204" pitchFamily="34" charset="0"/>
              </a:rPr>
              <a:t>(</a:t>
            </a:r>
            <a:r>
              <a:rPr lang="en-US" altLang="ru-RU" sz="2800" dirty="0" err="1">
                <a:latin typeface="Corbel" panose="020B0503020204020204" pitchFamily="34" charset="0"/>
              </a:rPr>
              <a:t>lobus</a:t>
            </a:r>
            <a:r>
              <a:rPr lang="en-US" altLang="ru-RU" sz="2800" dirty="0">
                <a:latin typeface="Corbel" panose="020B0503020204020204" pitchFamily="34" charset="0"/>
              </a:rPr>
              <a:t> </a:t>
            </a:r>
            <a:r>
              <a:rPr lang="en-US" altLang="ru-RU" sz="2800" dirty="0" err="1">
                <a:latin typeface="Corbel" panose="020B0503020204020204" pitchFamily="34" charset="0"/>
              </a:rPr>
              <a:t>rostralis</a:t>
            </a:r>
            <a:r>
              <a:rPr lang="en-US" altLang="ru-RU" sz="2800" dirty="0">
                <a:latin typeface="Corbel" panose="020B0503020204020204" pitchFamily="34" charset="0"/>
              </a:rPr>
              <a:t> [anterior] cerebelli</a:t>
            </a:r>
            <a:r>
              <a:rPr lang="ru-RU" altLang="ru-RU" sz="2800" dirty="0">
                <a:latin typeface="Corbel" panose="020B0503020204020204" pitchFamily="34" charset="0"/>
              </a:rPr>
              <a:t>)</a:t>
            </a:r>
            <a:r>
              <a:rPr lang="en-US" altLang="ru-RU" sz="2800" dirty="0">
                <a:latin typeface="Corbel" panose="020B0503020204020204" pitchFamily="34" charset="0"/>
              </a:rPr>
              <a:t>,</a:t>
            </a:r>
            <a:endParaRPr lang="ru-RU" altLang="ru-RU" sz="2800" dirty="0">
              <a:latin typeface="Corbel" panose="020B0503020204020204" pitchFamily="34" charset="0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endParaRPr lang="ru-RU" altLang="ru-RU" sz="2800" dirty="0">
              <a:latin typeface="Corbel" panose="020B0503020204020204" pitchFamily="34" charset="0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endParaRPr lang="ru-RU" altLang="ru-RU" sz="2800" dirty="0">
              <a:latin typeface="Corbel" panose="020B0503020204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800" b="1" dirty="0">
                <a:latin typeface="Corbel" panose="020B0503020204020204" pitchFamily="34" charset="0"/>
              </a:rPr>
              <a:t>Задняя доля</a:t>
            </a:r>
            <a:r>
              <a:rPr lang="ru-RU" altLang="ru-RU" sz="2800" dirty="0">
                <a:latin typeface="Corbel" panose="020B0503020204020204" pitchFamily="34" charset="0"/>
              </a:rPr>
              <a:t>, </a:t>
            </a:r>
            <a:endParaRPr lang="ru-RU" altLang="ru-RU" sz="2800" dirty="0" smtClean="0">
              <a:latin typeface="Corbel" panose="020B0503020204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800" dirty="0" smtClean="0">
                <a:latin typeface="Corbel" panose="020B0503020204020204" pitchFamily="34" charset="0"/>
              </a:rPr>
              <a:t>(</a:t>
            </a:r>
            <a:r>
              <a:rPr lang="en-US" altLang="ru-RU" sz="2800" dirty="0" err="1">
                <a:latin typeface="Corbel" panose="020B0503020204020204" pitchFamily="34" charset="0"/>
              </a:rPr>
              <a:t>lobus</a:t>
            </a:r>
            <a:r>
              <a:rPr lang="en-US" altLang="ru-RU" sz="2800" dirty="0">
                <a:latin typeface="Corbel" panose="020B0503020204020204" pitchFamily="34" charset="0"/>
              </a:rPr>
              <a:t> </a:t>
            </a:r>
            <a:r>
              <a:rPr lang="en-US" altLang="ru-RU" sz="2800" dirty="0" err="1">
                <a:latin typeface="Corbel" panose="020B0503020204020204" pitchFamily="34" charset="0"/>
              </a:rPr>
              <a:t>caudalis</a:t>
            </a:r>
            <a:r>
              <a:rPr lang="en-US" altLang="ru-RU" sz="2800" dirty="0">
                <a:latin typeface="Corbel" panose="020B0503020204020204" pitchFamily="34" charset="0"/>
              </a:rPr>
              <a:t> [posterior] cerebelli</a:t>
            </a:r>
            <a:r>
              <a:rPr lang="ru-RU" altLang="ru-RU" sz="2800" dirty="0">
                <a:latin typeface="Corbel" panose="020B0503020204020204" pitchFamily="34" charset="0"/>
              </a:rPr>
              <a:t>)</a:t>
            </a:r>
            <a:r>
              <a:rPr lang="en-US" altLang="ru-RU" sz="2800" dirty="0">
                <a:latin typeface="Corbel" panose="020B0503020204020204" pitchFamily="34" charset="0"/>
              </a:rPr>
              <a:t>, </a:t>
            </a:r>
            <a:endParaRPr lang="ru-RU" altLang="ru-RU" sz="2800" dirty="0">
              <a:latin typeface="Corbel" panose="020B0503020204020204" pitchFamily="34" charset="0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endParaRPr lang="ru-RU" altLang="ru-RU" sz="2800" dirty="0">
              <a:latin typeface="Corbel" panose="020B0503020204020204" pitchFamily="34" charset="0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endParaRPr lang="ru-RU" altLang="ru-RU" sz="2800" dirty="0">
              <a:latin typeface="Corbel" panose="020B0503020204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800" b="1" dirty="0" err="1">
                <a:latin typeface="Corbel" panose="020B0503020204020204" pitchFamily="34" charset="0"/>
              </a:rPr>
              <a:t>Клочково</a:t>
            </a:r>
            <a:r>
              <a:rPr lang="ru-RU" altLang="ru-RU" sz="2800" b="1" dirty="0">
                <a:latin typeface="Corbel" panose="020B0503020204020204" pitchFamily="34" charset="0"/>
              </a:rPr>
              <a:t>-узелковая доля  </a:t>
            </a:r>
            <a:endParaRPr lang="ru-RU" altLang="ru-RU" sz="2800" b="1" dirty="0" smtClean="0">
              <a:latin typeface="Corbel" panose="020B0503020204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800" dirty="0" smtClean="0">
                <a:latin typeface="Corbel" panose="020B0503020204020204" pitchFamily="34" charset="0"/>
              </a:rPr>
              <a:t>(</a:t>
            </a:r>
            <a:r>
              <a:rPr lang="ru-RU" altLang="ru-RU" sz="2800" dirty="0" err="1">
                <a:latin typeface="Corbel" panose="020B0503020204020204" pitchFamily="34" charset="0"/>
              </a:rPr>
              <a:t>lobus</a:t>
            </a:r>
            <a:r>
              <a:rPr lang="ru-RU" altLang="ru-RU" sz="2800" dirty="0">
                <a:latin typeface="Corbel" panose="020B0503020204020204" pitchFamily="34" charset="0"/>
              </a:rPr>
              <a:t> </a:t>
            </a:r>
            <a:r>
              <a:rPr lang="ru-RU" altLang="ru-RU" sz="2800" dirty="0" err="1" smtClean="0">
                <a:latin typeface="Corbel" panose="020B0503020204020204" pitchFamily="34" charset="0"/>
              </a:rPr>
              <a:t>flocculonodularis</a:t>
            </a:r>
            <a:r>
              <a:rPr lang="ru-RU" altLang="ru-RU" sz="2800" dirty="0">
                <a:latin typeface="Corbel" panose="020B0503020204020204" pitchFamily="34" charset="0"/>
              </a:rPr>
              <a:t>)</a:t>
            </a:r>
          </a:p>
        </p:txBody>
      </p:sp>
      <p:sp>
        <p:nvSpPr>
          <p:cNvPr id="45059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600" b="1" dirty="0" smtClean="0">
                <a:effectLst/>
                <a:latin typeface="Corbel" panose="020B0503020204020204" pitchFamily="34" charset="0"/>
              </a:rPr>
              <a:t>ДОЛИ МОЗЖЕЧКА</a:t>
            </a:r>
          </a:p>
        </p:txBody>
      </p:sp>
    </p:spTree>
    <p:extLst>
      <p:ext uri="{BB962C8B-B14F-4D97-AF65-F5344CB8AC3E}">
        <p14:creationId xmlns:p14="http://schemas.microsoft.com/office/powerpoint/2010/main" val="306371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341438"/>
            <a:ext cx="5508625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64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800" dirty="0" smtClean="0"/>
              <a:t>Мозжечок </a:t>
            </a:r>
            <a:br>
              <a:rPr lang="ru-RU" sz="3800" dirty="0" smtClean="0"/>
            </a:br>
            <a:r>
              <a:rPr lang="ru-RU" sz="3800" dirty="0" smtClean="0"/>
              <a:t>внутреннее строение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altLang="ru-RU" sz="3200" b="1" dirty="0" smtClean="0">
                <a:latin typeface="Corbel" panose="020B0503020204020204" pitchFamily="34" charset="0"/>
              </a:rPr>
              <a:t>Белое вещество</a:t>
            </a:r>
          </a:p>
          <a:p>
            <a:pPr>
              <a:buFont typeface="Wingdings" pitchFamily="2" charset="2"/>
              <a:buNone/>
            </a:pPr>
            <a:r>
              <a:rPr lang="ru-RU" altLang="ru-RU" sz="2600" dirty="0" smtClean="0"/>
              <a:t>З пары ножек</a:t>
            </a:r>
          </a:p>
          <a:p>
            <a:pPr>
              <a:buFont typeface="Wingdings" pitchFamily="2" charset="2"/>
              <a:buNone/>
            </a:pPr>
            <a:endParaRPr lang="ru-RU" altLang="ru-RU" sz="2600" dirty="0" smtClean="0"/>
          </a:p>
        </p:txBody>
      </p:sp>
      <p:sp>
        <p:nvSpPr>
          <p:cNvPr id="4710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220072" y="1628800"/>
            <a:ext cx="3657600" cy="4663440"/>
          </a:xfrm>
          <a:solidFill>
            <a:schemeClr val="bg1"/>
          </a:solidFill>
        </p:spPr>
        <p:txBody>
          <a:bodyPr/>
          <a:lstStyle/>
          <a:p>
            <a:pPr marL="495300" indent="-495300"/>
            <a:r>
              <a:rPr lang="ru-RU" altLang="ru-RU" sz="3200" b="1" dirty="0" smtClean="0">
                <a:latin typeface="Corbel" panose="020B0503020204020204" pitchFamily="34" charset="0"/>
              </a:rPr>
              <a:t>Серое вещество</a:t>
            </a:r>
          </a:p>
          <a:p>
            <a:pPr marL="495300" indent="-495300">
              <a:buFont typeface="Wingdings" pitchFamily="2" charset="2"/>
              <a:buAutoNum type="arabicPeriod"/>
            </a:pPr>
            <a:r>
              <a:rPr lang="ru-RU" altLang="ru-RU" sz="2600" dirty="0" smtClean="0">
                <a:latin typeface="Corbel" panose="020B0503020204020204" pitchFamily="34" charset="0"/>
              </a:rPr>
              <a:t>Серое вещество коры мозжечка</a:t>
            </a:r>
          </a:p>
          <a:p>
            <a:pPr marL="495300" indent="-495300">
              <a:buFont typeface="Wingdings" pitchFamily="2" charset="2"/>
              <a:buAutoNum type="arabicPeriod"/>
            </a:pPr>
            <a:r>
              <a:rPr lang="ru-RU" altLang="ru-RU" sz="2600" dirty="0" smtClean="0">
                <a:latin typeface="Corbel" panose="020B0503020204020204" pitchFamily="34" charset="0"/>
              </a:rPr>
              <a:t>Ядра мозжечка</a:t>
            </a:r>
          </a:p>
          <a:p>
            <a:pPr marL="495300" indent="-495300">
              <a:buFont typeface="Wingdings" pitchFamily="2" charset="2"/>
              <a:buChar char="ü"/>
            </a:pPr>
            <a:r>
              <a:rPr lang="ru-RU" altLang="ru-RU" sz="2600" dirty="0" smtClean="0">
                <a:latin typeface="Corbel" panose="020B0503020204020204" pitchFamily="34" charset="0"/>
              </a:rPr>
              <a:t>Ядро шатра</a:t>
            </a:r>
          </a:p>
          <a:p>
            <a:pPr marL="495300" indent="-495300">
              <a:buFont typeface="Wingdings" pitchFamily="2" charset="2"/>
              <a:buChar char="ü"/>
            </a:pPr>
            <a:r>
              <a:rPr lang="ru-RU" altLang="ru-RU" sz="2600" dirty="0" smtClean="0">
                <a:latin typeface="Corbel" panose="020B0503020204020204" pitchFamily="34" charset="0"/>
              </a:rPr>
              <a:t>Шаровидное ядро</a:t>
            </a:r>
          </a:p>
          <a:p>
            <a:pPr marL="495300" indent="-495300">
              <a:buFont typeface="Wingdings" pitchFamily="2" charset="2"/>
              <a:buChar char="ü"/>
            </a:pPr>
            <a:r>
              <a:rPr lang="ru-RU" altLang="ru-RU" sz="2600" dirty="0" smtClean="0">
                <a:latin typeface="Corbel" panose="020B0503020204020204" pitchFamily="34" charset="0"/>
              </a:rPr>
              <a:t>Пробковидное ядро</a:t>
            </a:r>
          </a:p>
          <a:p>
            <a:pPr marL="495300" indent="-495300">
              <a:buFont typeface="Wingdings" pitchFamily="2" charset="2"/>
              <a:buChar char="ü"/>
            </a:pPr>
            <a:r>
              <a:rPr lang="ru-RU" altLang="ru-RU" sz="2600" dirty="0" smtClean="0">
                <a:latin typeface="Corbel" panose="020B0503020204020204" pitchFamily="34" charset="0"/>
              </a:rPr>
              <a:t>Зубчатое ядро</a:t>
            </a:r>
          </a:p>
        </p:txBody>
      </p:sp>
    </p:spTree>
    <p:extLst>
      <p:ext uri="{BB962C8B-B14F-4D97-AF65-F5344CB8AC3E}">
        <p14:creationId xmlns:p14="http://schemas.microsoft.com/office/powerpoint/2010/main" val="43744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-92075" y="2809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115616" y="116632"/>
            <a:ext cx="8028384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55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Corbel" panose="020B0503020204020204" pitchFamily="34" charset="0"/>
              </a:rPr>
              <a:t>КОРА МОЗЖЕЧКА</a:t>
            </a:r>
          </a:p>
          <a:p>
            <a:pPr algn="just" eaLnBrk="1" hangingPunct="1"/>
            <a:r>
              <a:rPr lang="ru-RU" altLang="ru-RU" dirty="0">
                <a:latin typeface="Corbel" panose="020B0503020204020204" pitchFamily="34" charset="0"/>
              </a:rPr>
              <a:t>Благодаря глубоким бороздам площадь коры мозжечка составляет около 850 кв. см и имеет три слоя: </a:t>
            </a:r>
            <a:r>
              <a:rPr lang="ru-RU" altLang="ru-RU" b="1" i="1" dirty="0">
                <a:latin typeface="Corbel" panose="020B0503020204020204" pitchFamily="34" charset="0"/>
              </a:rPr>
              <a:t>внутренний-зернистый,</a:t>
            </a:r>
            <a:r>
              <a:rPr lang="ru-RU" altLang="ru-RU" dirty="0">
                <a:latin typeface="Corbel" panose="020B0503020204020204" pitchFamily="34" charset="0"/>
              </a:rPr>
              <a:t> средний - </a:t>
            </a:r>
            <a:r>
              <a:rPr lang="ru-RU" altLang="ru-RU" b="1" i="1" dirty="0">
                <a:latin typeface="Corbel" panose="020B0503020204020204" pitchFamily="34" charset="0"/>
              </a:rPr>
              <a:t>ганглиозный</a:t>
            </a:r>
            <a:r>
              <a:rPr lang="ru-RU" altLang="ru-RU" dirty="0">
                <a:latin typeface="Corbel" panose="020B0503020204020204" pitchFamily="34" charset="0"/>
              </a:rPr>
              <a:t>, наружный - </a:t>
            </a:r>
            <a:r>
              <a:rPr lang="ru-RU" altLang="ru-RU" b="1" i="1" dirty="0">
                <a:latin typeface="Corbel" panose="020B0503020204020204" pitchFamily="34" charset="0"/>
              </a:rPr>
              <a:t>молекулярный.</a:t>
            </a:r>
          </a:p>
          <a:p>
            <a:pPr algn="just" eaLnBrk="1" hangingPunct="1"/>
            <a:r>
              <a:rPr lang="ru-RU" altLang="ru-RU" b="1" i="1" dirty="0">
                <a:latin typeface="Corbel" panose="020B0503020204020204" pitchFamily="34" charset="0"/>
              </a:rPr>
              <a:t>Зернистый</a:t>
            </a:r>
            <a:r>
              <a:rPr lang="ru-RU" altLang="ru-RU" i="1" dirty="0">
                <a:latin typeface="Corbel" panose="020B0503020204020204" pitchFamily="34" charset="0"/>
              </a:rPr>
              <a:t> </a:t>
            </a:r>
            <a:r>
              <a:rPr lang="ru-RU" altLang="ru-RU" dirty="0">
                <a:latin typeface="Corbel" panose="020B0503020204020204" pitchFamily="34" charset="0"/>
              </a:rPr>
              <a:t>(внутренний) - состоит из клеток-зерен, их аксоны поднимаются в наружный слой коры мозжечка, там Т-образно разветвляются на два волокна, которые вступают в многочисленные </a:t>
            </a:r>
            <a:r>
              <a:rPr lang="ru-RU" altLang="ru-RU" dirty="0" err="1">
                <a:latin typeface="Corbel" panose="020B0503020204020204" pitchFamily="34" charset="0"/>
              </a:rPr>
              <a:t>синаптические</a:t>
            </a:r>
            <a:r>
              <a:rPr lang="ru-RU" altLang="ru-RU" dirty="0">
                <a:latin typeface="Corbel" panose="020B0503020204020204" pitchFamily="34" charset="0"/>
              </a:rPr>
              <a:t> контакты. </a:t>
            </a:r>
            <a:endParaRPr lang="ru-RU" altLang="ru-RU" b="1" dirty="0">
              <a:latin typeface="Corbel" panose="020B0503020204020204" pitchFamily="34" charset="0"/>
            </a:endParaRPr>
          </a:p>
          <a:p>
            <a:pPr algn="just" eaLnBrk="1" hangingPunct="1"/>
            <a:r>
              <a:rPr lang="ru-RU" altLang="ru-RU" dirty="0">
                <a:latin typeface="Corbel" panose="020B0503020204020204" pitchFamily="34" charset="0"/>
              </a:rPr>
              <a:t>В </a:t>
            </a:r>
            <a:r>
              <a:rPr lang="ru-RU" altLang="ru-RU" b="1" i="1" dirty="0">
                <a:latin typeface="Corbel" panose="020B0503020204020204" pitchFamily="34" charset="0"/>
              </a:rPr>
              <a:t>ганглиозном</a:t>
            </a:r>
            <a:r>
              <a:rPr lang="ru-RU" altLang="ru-RU" b="1" dirty="0">
                <a:latin typeface="Corbel" panose="020B0503020204020204" pitchFamily="34" charset="0"/>
              </a:rPr>
              <a:t> </a:t>
            </a:r>
            <a:r>
              <a:rPr lang="ru-RU" altLang="ru-RU" dirty="0">
                <a:latin typeface="Corbel" panose="020B0503020204020204" pitchFamily="34" charset="0"/>
              </a:rPr>
              <a:t>слое находятся самые крупные нервные клетки в  НС, они имеют грушевидную форму - клетки </a:t>
            </a:r>
            <a:r>
              <a:rPr lang="ru-RU" altLang="ru-RU" dirty="0" err="1">
                <a:latin typeface="Corbel" panose="020B0503020204020204" pitchFamily="34" charset="0"/>
              </a:rPr>
              <a:t>Пуркинье</a:t>
            </a:r>
            <a:r>
              <a:rPr lang="ru-RU" altLang="ru-RU" dirty="0">
                <a:latin typeface="Corbel" panose="020B0503020204020204" pitchFamily="34" charset="0"/>
              </a:rPr>
              <a:t>. Мощное ветвистое дендритное дерево этих клеток поднимается в наружный слой коры мозжечка, а аксоны клеток </a:t>
            </a:r>
            <a:r>
              <a:rPr lang="ru-RU" altLang="ru-RU" dirty="0" err="1">
                <a:latin typeface="Corbel" panose="020B0503020204020204" pitchFamily="34" charset="0"/>
              </a:rPr>
              <a:t>Пуркинье</a:t>
            </a:r>
            <a:r>
              <a:rPr lang="ru-RU" altLang="ru-RU" dirty="0">
                <a:latin typeface="Corbel" panose="020B0503020204020204" pitchFamily="34" charset="0"/>
              </a:rPr>
              <a:t> уходят вглубь к ядрам мозжечка.</a:t>
            </a:r>
          </a:p>
          <a:p>
            <a:pPr algn="just" eaLnBrk="1" hangingPunct="1"/>
            <a:r>
              <a:rPr lang="ru-RU" altLang="ru-RU" b="1" i="1" dirty="0">
                <a:latin typeface="Corbel" panose="020B0503020204020204" pitchFamily="34" charset="0"/>
              </a:rPr>
              <a:t>Молекулярный </a:t>
            </a:r>
            <a:r>
              <a:rPr lang="ru-RU" altLang="ru-RU" dirty="0">
                <a:latin typeface="Corbel" panose="020B0503020204020204" pitchFamily="34" charset="0"/>
              </a:rPr>
              <a:t>слой коры - Т-образные разветвления клеток зерен внутреннего слоя и дендритов клеток </a:t>
            </a:r>
            <a:r>
              <a:rPr lang="ru-RU" altLang="ru-RU" dirty="0" err="1">
                <a:latin typeface="Corbel" panose="020B0503020204020204" pitchFamily="34" charset="0"/>
              </a:rPr>
              <a:t>Пуркинье</a:t>
            </a:r>
            <a:r>
              <a:rPr lang="ru-RU" altLang="ru-RU" dirty="0">
                <a:latin typeface="Corbel" panose="020B0503020204020204" pitchFamily="34" charset="0"/>
              </a:rPr>
              <a:t>, а также, рассеянные между волокнами </a:t>
            </a:r>
            <a:r>
              <a:rPr lang="ru-RU" altLang="ru-RU" dirty="0" err="1">
                <a:latin typeface="Corbel" panose="020B0503020204020204" pitchFamily="34" charset="0"/>
              </a:rPr>
              <a:t>интернейроны</a:t>
            </a:r>
            <a:r>
              <a:rPr lang="ru-RU" altLang="ru-RU" dirty="0">
                <a:latin typeface="Corbel" panose="020B0503020204020204" pitchFamily="34" charset="0"/>
              </a:rPr>
              <a:t>: звездчатыми и </a:t>
            </a:r>
            <a:r>
              <a:rPr lang="ru-RU" altLang="ru-RU" dirty="0" err="1">
                <a:latin typeface="Corbel" panose="020B0503020204020204" pitchFamily="34" charset="0"/>
              </a:rPr>
              <a:t>корзинчатыми</a:t>
            </a:r>
            <a:r>
              <a:rPr lang="ru-RU" altLang="ru-RU" dirty="0">
                <a:latin typeface="Corbel" panose="020B0503020204020204" pitchFamily="34" charset="0"/>
              </a:rPr>
              <a:t> клетками. </a:t>
            </a:r>
          </a:p>
          <a:p>
            <a:pPr algn="just" eaLnBrk="1" hangingPunct="1"/>
            <a:r>
              <a:rPr lang="ru-RU" altLang="ru-RU" b="1" i="1" dirty="0" err="1">
                <a:latin typeface="Corbel" panose="020B0503020204020204" pitchFamily="34" charset="0"/>
              </a:rPr>
              <a:t>Афференты</a:t>
            </a:r>
            <a:r>
              <a:rPr lang="ru-RU" altLang="ru-RU" b="1" i="1" dirty="0">
                <a:latin typeface="Corbel" panose="020B0503020204020204" pitchFamily="34" charset="0"/>
              </a:rPr>
              <a:t> </a:t>
            </a:r>
            <a:r>
              <a:rPr lang="ru-RU" altLang="ru-RU" dirty="0">
                <a:latin typeface="Corbel" panose="020B0503020204020204" pitchFamily="34" charset="0"/>
              </a:rPr>
              <a:t>в кору мозжечка поступают через </a:t>
            </a:r>
            <a:r>
              <a:rPr lang="ru-RU" altLang="ru-RU" i="1" dirty="0">
                <a:latin typeface="Corbel" panose="020B0503020204020204" pitchFamily="34" charset="0"/>
              </a:rPr>
              <a:t>моховидные (</a:t>
            </a:r>
            <a:r>
              <a:rPr lang="ru-RU" altLang="ru-RU" dirty="0">
                <a:latin typeface="Corbel" panose="020B0503020204020204" pitchFamily="34" charset="0"/>
              </a:rPr>
              <a:t>мшистые) и </a:t>
            </a:r>
            <a:r>
              <a:rPr lang="ru-RU" altLang="ru-RU" i="1" dirty="0">
                <a:latin typeface="Corbel" panose="020B0503020204020204" pitchFamily="34" charset="0"/>
              </a:rPr>
              <a:t>лазящие</a:t>
            </a:r>
            <a:r>
              <a:rPr lang="ru-RU" altLang="ru-RU" dirty="0">
                <a:latin typeface="Corbel" panose="020B0503020204020204" pitchFamily="34" charset="0"/>
              </a:rPr>
              <a:t> (</a:t>
            </a:r>
            <a:r>
              <a:rPr lang="ru-RU" altLang="ru-RU" dirty="0" err="1">
                <a:latin typeface="Corbel" panose="020B0503020204020204" pitchFamily="34" charset="0"/>
              </a:rPr>
              <a:t>лиановидные</a:t>
            </a:r>
            <a:r>
              <a:rPr lang="ru-RU" altLang="ru-RU" dirty="0">
                <a:latin typeface="Corbel" panose="020B0503020204020204" pitchFamily="34" charset="0"/>
              </a:rPr>
              <a:t>) волокна. Мшистые волокна несут информацию от вестибулярной системы, коры больших полушарий, спинного мозга и ретикулярной формации.</a:t>
            </a:r>
          </a:p>
          <a:p>
            <a:pPr algn="just" eaLnBrk="1" hangingPunct="1"/>
            <a:r>
              <a:rPr lang="ru-RU" altLang="ru-RU" dirty="0">
                <a:latin typeface="Corbel" panose="020B0503020204020204" pitchFamily="34" charset="0"/>
              </a:rPr>
              <a:t>Лазящие волокна идут от нижних олив в наружный слой коры на дендритное дерево клеток </a:t>
            </a:r>
            <a:r>
              <a:rPr lang="ru-RU" altLang="ru-RU" dirty="0" err="1">
                <a:latin typeface="Corbel" panose="020B0503020204020204" pitchFamily="34" charset="0"/>
              </a:rPr>
              <a:t>Пуркинье</a:t>
            </a:r>
            <a:r>
              <a:rPr lang="ru-RU" altLang="ru-RU" dirty="0">
                <a:latin typeface="Corbel" panose="020B05030202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69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1378"/>
            <a:ext cx="4499992" cy="408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1259632" y="4658523"/>
            <a:ext cx="777686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b="1" dirty="0" smtClean="0">
                <a:latin typeface="Corbel" panose="020B0503020204020204" pitchFamily="34" charset="0"/>
              </a:rPr>
              <a:t>Схема </a:t>
            </a:r>
            <a:r>
              <a:rPr lang="ru-RU" altLang="ru-RU" b="1" dirty="0">
                <a:latin typeface="Corbel" panose="020B0503020204020204" pitchFamily="34" charset="0"/>
              </a:rPr>
              <a:t>строения </a:t>
            </a:r>
            <a:r>
              <a:rPr lang="ru-RU" altLang="ru-RU" b="1" dirty="0" smtClean="0">
                <a:latin typeface="Corbel" panose="020B0503020204020204" pitchFamily="34" charset="0"/>
              </a:rPr>
              <a:t>коры    </a:t>
            </a:r>
            <a:r>
              <a:rPr lang="ru-RU" altLang="ru-RU" b="1" dirty="0">
                <a:latin typeface="Corbel" panose="020B0503020204020204" pitchFamily="34" charset="0"/>
              </a:rPr>
              <a:t>мозжечка</a:t>
            </a:r>
          </a:p>
          <a:p>
            <a:pPr algn="just" eaLnBrk="1" hangingPunct="1"/>
            <a:r>
              <a:rPr lang="ru-RU" altLang="ru-RU" dirty="0">
                <a:latin typeface="Corbel" panose="020B0503020204020204" pitchFamily="34" charset="0"/>
              </a:rPr>
              <a:t>1. молекулярный слой, 2. ганглиозный слой, 3. зернистый слой, 4. белое вещество, 5. клетки </a:t>
            </a:r>
            <a:r>
              <a:rPr lang="ru-RU" altLang="ru-RU" dirty="0" err="1">
                <a:latin typeface="Corbel" panose="020B0503020204020204" pitchFamily="34" charset="0"/>
              </a:rPr>
              <a:t>Пуркинье</a:t>
            </a:r>
            <a:r>
              <a:rPr lang="ru-RU" altLang="ru-RU" dirty="0">
                <a:latin typeface="Corbel" panose="020B0503020204020204" pitchFamily="34" charset="0"/>
              </a:rPr>
              <a:t>, 6. дендриты </a:t>
            </a:r>
            <a:r>
              <a:rPr lang="ru-RU" altLang="ru-RU" dirty="0" err="1">
                <a:latin typeface="Corbel" panose="020B0503020204020204" pitchFamily="34" charset="0"/>
              </a:rPr>
              <a:t>кл.Пуркинье</a:t>
            </a:r>
            <a:r>
              <a:rPr lang="ru-RU" altLang="ru-RU" dirty="0">
                <a:latin typeface="Corbel" panose="020B0503020204020204" pitchFamily="34" charset="0"/>
              </a:rPr>
              <a:t>, 7. аксоны </a:t>
            </a:r>
            <a:r>
              <a:rPr lang="ru-RU" altLang="ru-RU" dirty="0" err="1">
                <a:latin typeface="Corbel" panose="020B0503020204020204" pitchFamily="34" charset="0"/>
              </a:rPr>
              <a:t>кл.Пуркинье</a:t>
            </a:r>
            <a:r>
              <a:rPr lang="ru-RU" altLang="ru-RU" dirty="0">
                <a:latin typeface="Corbel" panose="020B0503020204020204" pitchFamily="34" charset="0"/>
              </a:rPr>
              <a:t>, 8. клетки </a:t>
            </a:r>
            <a:r>
              <a:rPr lang="ru-RU" altLang="ru-RU" dirty="0" err="1">
                <a:latin typeface="Corbel" panose="020B0503020204020204" pitchFamily="34" charset="0"/>
              </a:rPr>
              <a:t>Гольджи</a:t>
            </a:r>
            <a:r>
              <a:rPr lang="ru-RU" altLang="ru-RU" dirty="0">
                <a:latin typeface="Corbel" panose="020B0503020204020204" pitchFamily="34" charset="0"/>
              </a:rPr>
              <a:t>, 9. звездчатые клетки, 10. моховидные волокна, 11. </a:t>
            </a:r>
            <a:r>
              <a:rPr lang="ru-RU" altLang="ru-RU" dirty="0" err="1">
                <a:latin typeface="Corbel" panose="020B0503020204020204" pitchFamily="34" charset="0"/>
              </a:rPr>
              <a:t>лиановидные</a:t>
            </a:r>
            <a:r>
              <a:rPr lang="ru-RU" altLang="ru-RU" dirty="0">
                <a:latin typeface="Corbel" panose="020B0503020204020204" pitchFamily="34" charset="0"/>
              </a:rPr>
              <a:t> волокна</a:t>
            </a: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468313" y="20955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/>
              <a:t>А</a:t>
            </a: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4932363" y="260350"/>
            <a:ext cx="503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/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206164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>
          <a:xfrm>
            <a:off x="1475656" y="332656"/>
            <a:ext cx="749808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altLang="ru-RU" sz="3600" b="1" dirty="0" smtClean="0">
                <a:latin typeface="Corbel" panose="020B0503020204020204" pitchFamily="34" charset="0"/>
              </a:rPr>
              <a:t>Средний мозг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043608" y="1556792"/>
            <a:ext cx="3816424" cy="4630648"/>
          </a:xfrm>
          <a:solidFill>
            <a:schemeClr val="bg1"/>
          </a:solidFill>
        </p:spPr>
        <p:txBody>
          <a:bodyPr/>
          <a:lstStyle/>
          <a:p>
            <a:pPr marL="495300" indent="-495300"/>
            <a:r>
              <a:rPr lang="ru-RU" altLang="ru-RU" b="1" dirty="0" smtClean="0"/>
              <a:t>Дорсальная часть</a:t>
            </a:r>
          </a:p>
          <a:p>
            <a:pPr marL="495300" indent="-495300">
              <a:buFont typeface="Wingdings" pitchFamily="2" charset="2"/>
              <a:buAutoNum type="arabicPeriod"/>
            </a:pPr>
            <a:r>
              <a:rPr lang="ru-RU" altLang="ru-RU" sz="2600" dirty="0" smtClean="0"/>
              <a:t>Крыша (</a:t>
            </a:r>
            <a:r>
              <a:rPr lang="en-US" altLang="ru-RU" sz="2600" dirty="0" smtClean="0"/>
              <a:t>tectum)</a:t>
            </a:r>
            <a:endParaRPr lang="ru-RU" altLang="ru-RU" sz="2600" dirty="0" smtClean="0"/>
          </a:p>
          <a:p>
            <a:pPr marL="495300" indent="-495300">
              <a:buFont typeface="Wingdings" pitchFamily="2" charset="2"/>
              <a:buAutoNum type="arabicPeriod"/>
            </a:pPr>
            <a:r>
              <a:rPr lang="ru-RU" altLang="ru-RU" sz="2600" dirty="0" smtClean="0"/>
              <a:t>Четверохолмие</a:t>
            </a:r>
          </a:p>
          <a:p>
            <a:pPr marL="495300" indent="-495300">
              <a:buFont typeface="Wingdings" pitchFamily="2" charset="2"/>
              <a:buChar char="ü"/>
            </a:pPr>
            <a:r>
              <a:rPr lang="ru-RU" altLang="ru-RU" sz="2600" dirty="0" smtClean="0"/>
              <a:t>Верхние бугорки</a:t>
            </a:r>
          </a:p>
          <a:p>
            <a:pPr marL="495300" indent="-495300">
              <a:buFont typeface="Wingdings" pitchFamily="2" charset="2"/>
              <a:buChar char="ü"/>
            </a:pPr>
            <a:r>
              <a:rPr lang="ru-RU" altLang="ru-RU" sz="2600" dirty="0" smtClean="0"/>
              <a:t>Нижние бугорки</a:t>
            </a:r>
          </a:p>
          <a:p>
            <a:pPr marL="495300" indent="-495300">
              <a:buFont typeface="Wingdings" pitchFamily="2" charset="2"/>
              <a:buNone/>
            </a:pPr>
            <a:endParaRPr lang="ru-RU" altLang="ru-RU" sz="2600" dirty="0" smtClean="0"/>
          </a:p>
        </p:txBody>
      </p:sp>
      <p:sp>
        <p:nvSpPr>
          <p:cNvPr id="4813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860032" y="1556792"/>
            <a:ext cx="4073656" cy="4630648"/>
          </a:xfrm>
          <a:ln>
            <a:solidFill>
              <a:srgbClr val="CCECFF"/>
            </a:solidFill>
            <a:miter lim="800000"/>
            <a:headEnd/>
            <a:tailEnd/>
          </a:ln>
        </p:spPr>
        <p:txBody>
          <a:bodyPr/>
          <a:lstStyle/>
          <a:p>
            <a:pPr marL="495300" indent="-495300"/>
            <a:r>
              <a:rPr lang="ru-RU" altLang="ru-RU" b="1" dirty="0" smtClean="0"/>
              <a:t>Вентральная часть</a:t>
            </a:r>
          </a:p>
          <a:p>
            <a:pPr marL="495300" indent="-495300">
              <a:buFont typeface="Wingdings" pitchFamily="2" charset="2"/>
              <a:buNone/>
            </a:pPr>
            <a:r>
              <a:rPr lang="ru-RU" altLang="ru-RU" dirty="0" smtClean="0"/>
              <a:t>Ножки мозга</a:t>
            </a:r>
          </a:p>
          <a:p>
            <a:pPr marL="495300" indent="-495300">
              <a:buFont typeface="Wingdings" pitchFamily="2" charset="2"/>
              <a:buAutoNum type="arabicPeriod"/>
            </a:pPr>
            <a:r>
              <a:rPr lang="ru-RU" altLang="ru-RU" dirty="0" smtClean="0"/>
              <a:t>Основание</a:t>
            </a:r>
          </a:p>
          <a:p>
            <a:pPr marL="495300" indent="-495300">
              <a:buFont typeface="Wingdings" pitchFamily="2" charset="2"/>
              <a:buAutoNum type="arabicPeriod"/>
            </a:pPr>
            <a:r>
              <a:rPr lang="ru-RU" altLang="ru-RU" dirty="0" smtClean="0"/>
              <a:t>покрышка</a:t>
            </a:r>
          </a:p>
          <a:p>
            <a:pPr marL="495300" indent="-495300">
              <a:buFont typeface="Wingdings" pitchFamily="2" charset="2"/>
              <a:buNone/>
            </a:pPr>
            <a:endParaRPr lang="ru-RU" altLang="ru-RU" sz="2600" dirty="0" smtClean="0"/>
          </a:p>
        </p:txBody>
      </p:sp>
    </p:spTree>
    <p:extLst>
      <p:ext uri="{BB962C8B-B14F-4D97-AF65-F5344CB8AC3E}">
        <p14:creationId xmlns:p14="http://schemas.microsoft.com/office/powerpoint/2010/main" val="205579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sau.edu.ru/images/vetfac/images/ebooks/histology/histology/r5/gs95-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75" y="1628800"/>
            <a:ext cx="3974865" cy="230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1043608" y="4317049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Схема - головной мозг </a:t>
            </a:r>
            <a:r>
              <a:rPr lang="ru-RU" b="1" dirty="0" err="1"/>
              <a:t>эмбриона:I</a:t>
            </a:r>
            <a:r>
              <a:rPr lang="ru-RU" b="1" dirty="0"/>
              <a:t> - стадия трёх мозговых пузырей;</a:t>
            </a:r>
            <a:endParaRPr lang="ru-RU" dirty="0"/>
          </a:p>
          <a:p>
            <a:r>
              <a:rPr lang="ru-RU" b="1" dirty="0"/>
              <a:t>II -стадия образования пяти отделов мозга (II).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5224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116632"/>
            <a:ext cx="7686054" cy="64854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 smtClean="0">
                <a:effectLst/>
                <a:latin typeface="Corbel" panose="020B0503020204020204" pitchFamily="34" charset="0"/>
              </a:rPr>
              <a:t>СРЕДНИЙ МОЗГ (</a:t>
            </a:r>
            <a:r>
              <a:rPr lang="en-US" altLang="ru-RU" sz="3200" b="1" dirty="0" smtClean="0">
                <a:effectLst/>
                <a:latin typeface="Corbel" panose="020B0503020204020204" pitchFamily="34" charset="0"/>
              </a:rPr>
              <a:t>mesencephalon</a:t>
            </a:r>
            <a:r>
              <a:rPr lang="ru-RU" altLang="ru-RU" sz="3200" b="1" dirty="0" smtClean="0">
                <a:effectLst/>
                <a:latin typeface="Corbel" panose="020B0503020204020204" pitchFamily="34" charset="0"/>
              </a:rPr>
              <a:t> )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115616" y="908719"/>
            <a:ext cx="784899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400" dirty="0">
                <a:latin typeface="Corbel" panose="020B0503020204020204" pitchFamily="34" charset="0"/>
              </a:rPr>
              <a:t>Полость пузыря – тонкий среднемозговой проток (</a:t>
            </a:r>
            <a:r>
              <a:rPr lang="ru-RU" altLang="ru-RU" sz="2400" dirty="0" err="1">
                <a:latin typeface="Corbel" panose="020B0503020204020204" pitchFamily="34" charset="0"/>
              </a:rPr>
              <a:t>сильвиев</a:t>
            </a:r>
            <a:r>
              <a:rPr lang="ru-RU" altLang="ru-RU" sz="2400" dirty="0">
                <a:latin typeface="Corbel" panose="020B0503020204020204" pitchFamily="34" charset="0"/>
              </a:rPr>
              <a:t>) диаметром 0,3 - 0,5 мм. </a:t>
            </a:r>
          </a:p>
          <a:p>
            <a:pPr algn="just" eaLnBrk="1" hangingPunct="1"/>
            <a:r>
              <a:rPr lang="ru-RU" altLang="ru-RU" sz="2400" dirty="0">
                <a:latin typeface="Corbel" panose="020B0503020204020204" pitchFamily="34" charset="0"/>
              </a:rPr>
              <a:t>Размер мозга: длина около 2 см, вес 26 гр. 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1043608" y="2348880"/>
            <a:ext cx="793529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400" dirty="0">
                <a:latin typeface="Corbel" panose="020B0503020204020204" pitchFamily="34" charset="0"/>
              </a:rPr>
              <a:t>Выделяют 3 основных отдела:  </a:t>
            </a:r>
            <a:r>
              <a:rPr lang="ru-RU" altLang="ru-RU" sz="2400" b="1" i="1" dirty="0">
                <a:latin typeface="Corbel" panose="020B0503020204020204" pitchFamily="34" charset="0"/>
              </a:rPr>
              <a:t>крыша, покрышка, ножки:</a:t>
            </a:r>
          </a:p>
          <a:p>
            <a:pPr algn="just" eaLnBrk="1" hangingPunct="1"/>
            <a:r>
              <a:rPr lang="ru-RU" altLang="ru-RU" sz="2400" b="1" i="1" dirty="0">
                <a:latin typeface="Corbel" panose="020B0503020204020204" pitchFamily="34" charset="0"/>
              </a:rPr>
              <a:t>Крыша</a:t>
            </a:r>
            <a:r>
              <a:rPr lang="ru-RU" altLang="ru-RU" sz="2400" dirty="0">
                <a:latin typeface="Corbel" panose="020B0503020204020204" pitchFamily="34" charset="0"/>
              </a:rPr>
              <a:t> - верхние и нижние холмики.</a:t>
            </a:r>
          </a:p>
          <a:p>
            <a:pPr algn="just" eaLnBrk="1" hangingPunct="1">
              <a:buFont typeface="Wingdings" pitchFamily="2" charset="2"/>
              <a:buChar char="ь"/>
            </a:pPr>
            <a:r>
              <a:rPr lang="ru-RU" altLang="ru-RU" sz="2400" dirty="0">
                <a:latin typeface="Corbel" panose="020B0503020204020204" pitchFamily="34" charset="0"/>
              </a:rPr>
              <a:t> </a:t>
            </a:r>
            <a:r>
              <a:rPr lang="ru-RU" altLang="ru-RU" sz="2400" b="1" dirty="0">
                <a:latin typeface="Corbel" panose="020B0503020204020204" pitchFamily="34" charset="0"/>
              </a:rPr>
              <a:t>Верхние</a:t>
            </a:r>
            <a:r>
              <a:rPr lang="ru-RU" altLang="ru-RU" sz="2400" dirty="0">
                <a:latin typeface="Corbel" panose="020B0503020204020204" pitchFamily="34" charset="0"/>
              </a:rPr>
              <a:t> несколько больше, плоские, слоистые (чередуется белое и серое вещество), являются подкорковыми (неосознанными) центрами зрения. Волокна идут к латеральным коленчатым телам (зрительного бугра т.е. таламуса). </a:t>
            </a:r>
          </a:p>
          <a:p>
            <a:pPr algn="just" eaLnBrk="1" hangingPunct="1">
              <a:buFont typeface="Wingdings" pitchFamily="2" charset="2"/>
              <a:buChar char="ь"/>
            </a:pPr>
            <a:r>
              <a:rPr lang="ru-RU" altLang="ru-RU" sz="2400" dirty="0">
                <a:latin typeface="Corbel" panose="020B0503020204020204" pitchFamily="34" charset="0"/>
              </a:rPr>
              <a:t> </a:t>
            </a:r>
            <a:r>
              <a:rPr lang="ru-RU" altLang="ru-RU" sz="2400" b="1" dirty="0">
                <a:latin typeface="Corbel" panose="020B0503020204020204" pitchFamily="34" charset="0"/>
              </a:rPr>
              <a:t>Нижние</a:t>
            </a:r>
            <a:r>
              <a:rPr lang="ru-RU" altLang="ru-RU" sz="2400" dirty="0">
                <a:latin typeface="Corbel" panose="020B0503020204020204" pitchFamily="34" charset="0"/>
              </a:rPr>
              <a:t> холмики четверохолмия меньше по размеру, более выпуклые, служат подкорковыми центрами слуха и соединяются волокнами с медиальными коленчатыми телами таламуса. </a:t>
            </a:r>
          </a:p>
        </p:txBody>
      </p:sp>
    </p:spTree>
    <p:extLst>
      <p:ext uri="{BB962C8B-B14F-4D97-AF65-F5344CB8AC3E}">
        <p14:creationId xmlns:p14="http://schemas.microsoft.com/office/powerpoint/2010/main" val="279298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99" y="116632"/>
            <a:ext cx="7993013" cy="6407993"/>
          </a:xfrm>
        </p:spPr>
        <p:txBody>
          <a:bodyPr/>
          <a:lstStyle/>
          <a:p>
            <a:pPr marL="0" indent="355600" algn="just" eaLnBrk="1" hangingPunct="1">
              <a:lnSpc>
                <a:spcPct val="80000"/>
              </a:lnSpc>
            </a:pPr>
            <a:r>
              <a:rPr lang="ru-RU" altLang="ru-RU" sz="2400" dirty="0" smtClean="0">
                <a:latin typeface="Corbel" panose="020B0503020204020204" pitchFamily="34" charset="0"/>
              </a:rPr>
              <a:t>От спинного мозга к четверохолмию идет </a:t>
            </a:r>
            <a:r>
              <a:rPr lang="ru-RU" altLang="ru-RU" sz="2400" b="1" i="1" dirty="0" err="1" smtClean="0">
                <a:latin typeface="Corbel" panose="020B0503020204020204" pitchFamily="34" charset="0"/>
              </a:rPr>
              <a:t>спиннотектальный</a:t>
            </a:r>
            <a:r>
              <a:rPr lang="ru-RU" altLang="ru-RU" sz="2400" b="1" i="1" dirty="0" smtClean="0">
                <a:latin typeface="Corbel" panose="020B0503020204020204" pitchFamily="34" charset="0"/>
              </a:rPr>
              <a:t> путь</a:t>
            </a:r>
            <a:r>
              <a:rPr lang="ru-RU" altLang="ru-RU" sz="2400" dirty="0" smtClean="0">
                <a:latin typeface="Corbel" panose="020B0503020204020204" pitchFamily="34" charset="0"/>
              </a:rPr>
              <a:t>, а вниз от четверохолмия - </a:t>
            </a:r>
            <a:r>
              <a:rPr lang="ru-RU" altLang="ru-RU" sz="2400" b="1" i="1" dirty="0" smtClean="0">
                <a:latin typeface="Corbel" panose="020B0503020204020204" pitchFamily="34" charset="0"/>
              </a:rPr>
              <a:t>тектоспинальный и </a:t>
            </a:r>
            <a:r>
              <a:rPr lang="ru-RU" altLang="ru-RU" sz="2400" b="1" i="1" dirty="0" err="1" smtClean="0">
                <a:latin typeface="Corbel" panose="020B0503020204020204" pitchFamily="34" charset="0"/>
              </a:rPr>
              <a:t>тектобульбарный</a:t>
            </a:r>
            <a:r>
              <a:rPr lang="ru-RU" altLang="ru-RU" sz="2400" dirty="0" smtClean="0">
                <a:latin typeface="Corbel" panose="020B0503020204020204" pitchFamily="34" charset="0"/>
              </a:rPr>
              <a:t> (к ч/м ядрам) проводящие пути. Они обеспечивают двухстороннюю связь зрительных и слуховых подкорковых центров с двигательными центрами продолговатого и спинного мозга.</a:t>
            </a:r>
          </a:p>
          <a:p>
            <a:pPr marL="0" indent="355600" algn="just" eaLnBrk="1" hangingPunct="1">
              <a:lnSpc>
                <a:spcPct val="80000"/>
              </a:lnSpc>
            </a:pPr>
            <a:endParaRPr lang="ru-RU" altLang="ru-RU" sz="2400" dirty="0" smtClean="0">
              <a:latin typeface="Corbel" panose="020B0503020204020204" pitchFamily="34" charset="0"/>
            </a:endParaRPr>
          </a:p>
          <a:p>
            <a:pPr marL="0" indent="355600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400" b="1" i="1" dirty="0" smtClean="0">
                <a:latin typeface="Corbel" panose="020B0503020204020204" pitchFamily="34" charset="0"/>
              </a:rPr>
              <a:t>Покрышка</a:t>
            </a:r>
            <a:r>
              <a:rPr lang="ru-RU" altLang="ru-RU" sz="2400" dirty="0" smtClean="0">
                <a:latin typeface="Corbel" panose="020B0503020204020204" pitchFamily="34" charset="0"/>
              </a:rPr>
              <a:t> – находится между черной субстанцией и </a:t>
            </a:r>
            <a:r>
              <a:rPr lang="ru-RU" altLang="ru-RU" sz="2400" dirty="0" err="1" smtClean="0">
                <a:latin typeface="Corbel" panose="020B0503020204020204" pitchFamily="34" charset="0"/>
              </a:rPr>
              <a:t>сильвиевым</a:t>
            </a:r>
            <a:r>
              <a:rPr lang="ru-RU" altLang="ru-RU" sz="2400" dirty="0" smtClean="0">
                <a:latin typeface="Corbel" panose="020B0503020204020204" pitchFamily="34" charset="0"/>
              </a:rPr>
              <a:t> водопроводом, является продолжением покрышки моста. </a:t>
            </a:r>
          </a:p>
          <a:p>
            <a:pPr marL="0" indent="355600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400" dirty="0" smtClean="0">
                <a:latin typeface="Corbel" panose="020B0503020204020204" pitchFamily="34" charset="0"/>
              </a:rPr>
              <a:t>Содержит ядра </a:t>
            </a:r>
            <a:r>
              <a:rPr lang="ru-RU" altLang="ru-RU" sz="2400" b="1" i="1" dirty="0" smtClean="0">
                <a:latin typeface="Corbel" panose="020B0503020204020204" pitchFamily="34" charset="0"/>
              </a:rPr>
              <a:t>экстрапирамидной</a:t>
            </a:r>
            <a:r>
              <a:rPr lang="ru-RU" altLang="ru-RU" sz="2400" dirty="0" smtClean="0">
                <a:latin typeface="Corbel" panose="020B0503020204020204" pitchFamily="34" charset="0"/>
              </a:rPr>
              <a:t> системы управления движениями, </a:t>
            </a:r>
            <a:r>
              <a:rPr lang="ru-RU" altLang="ru-RU" sz="2400" dirty="0" err="1" smtClean="0">
                <a:latin typeface="Corbel" panose="020B0503020204020204" pitchFamily="34" charset="0"/>
              </a:rPr>
              <a:t>безсознательное</a:t>
            </a:r>
            <a:r>
              <a:rPr lang="ru-RU" altLang="ru-RU" sz="2400" dirty="0" smtClean="0">
                <a:latin typeface="Corbel" panose="020B0503020204020204" pitchFamily="34" charset="0"/>
              </a:rPr>
              <a:t> управление (</a:t>
            </a:r>
            <a:r>
              <a:rPr lang="ru-RU" altLang="ru-RU" sz="2400" b="1" i="1" dirty="0" smtClean="0">
                <a:latin typeface="Corbel" panose="020B0503020204020204" pitchFamily="34" charset="0"/>
              </a:rPr>
              <a:t>красные ядра, черная субстанция, сетчатая формация, ядра Якубовича, </a:t>
            </a:r>
            <a:r>
              <a:rPr lang="en-US" altLang="ru-RU" sz="2400" b="1" i="1" dirty="0" smtClean="0">
                <a:latin typeface="Corbel" panose="020B0503020204020204" pitchFamily="34" charset="0"/>
              </a:rPr>
              <a:t>III</a:t>
            </a:r>
            <a:r>
              <a:rPr lang="ru-RU" altLang="ru-RU" sz="2400" b="1" i="1" dirty="0" smtClean="0">
                <a:latin typeface="Corbel" panose="020B0503020204020204" pitchFamily="34" charset="0"/>
              </a:rPr>
              <a:t>, </a:t>
            </a:r>
            <a:r>
              <a:rPr lang="en-US" altLang="ru-RU" sz="2400" b="1" i="1" dirty="0" smtClean="0">
                <a:latin typeface="Corbel" panose="020B0503020204020204" pitchFamily="34" charset="0"/>
              </a:rPr>
              <a:t>IV</a:t>
            </a:r>
            <a:r>
              <a:rPr lang="ru-RU" altLang="ru-RU" sz="2400" b="1" i="1" dirty="0" smtClean="0">
                <a:latin typeface="Corbel" panose="020B0503020204020204" pitchFamily="34" charset="0"/>
              </a:rPr>
              <a:t> ч/м нервов</a:t>
            </a:r>
            <a:r>
              <a:rPr lang="ru-RU" altLang="ru-RU" sz="2400" dirty="0" smtClean="0">
                <a:latin typeface="Corbel" panose="020B0503020204020204" pitchFamily="34" charset="0"/>
              </a:rPr>
              <a:t>). Эти ядра являются промежуточными звеньями между большим мозгом с одной стороны, а с другой стороны - с мозжечком, продолговатым и спинным мозгом. </a:t>
            </a:r>
          </a:p>
          <a:p>
            <a:pPr marL="0" indent="355600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400" b="1" dirty="0" smtClean="0">
                <a:latin typeface="Corbel" panose="020B0503020204020204" pitchFamily="34" charset="0"/>
              </a:rPr>
              <a:t>Основная функция – обеспечение координации и автоматизма движений. </a:t>
            </a:r>
          </a:p>
        </p:txBody>
      </p:sp>
    </p:spTree>
    <p:extLst>
      <p:ext uri="{BB962C8B-B14F-4D97-AF65-F5344CB8AC3E}">
        <p14:creationId xmlns:p14="http://schemas.microsoft.com/office/powerpoint/2010/main" val="324684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tudfiles.ru/html/2706/636/html_Pg0SDwfCjS.Hpxl/htmlconvd-0J_knK_html_6367cb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7555409" cy="511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8726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16632"/>
            <a:ext cx="7920880" cy="6741369"/>
          </a:xfrm>
        </p:spPr>
        <p:txBody>
          <a:bodyPr>
            <a:normAutofit/>
          </a:bodyPr>
          <a:lstStyle/>
          <a:p>
            <a:pPr marL="0" indent="355600" algn="just" eaLnBrk="1" hangingPunct="1">
              <a:lnSpc>
                <a:spcPct val="80000"/>
              </a:lnSpc>
            </a:pPr>
            <a:r>
              <a:rPr lang="ru-RU" altLang="ru-RU" sz="2400" b="1" i="1" dirty="0" smtClean="0">
                <a:latin typeface="Corbel" panose="020B0503020204020204" pitchFamily="34" charset="0"/>
              </a:rPr>
              <a:t>красные ядра</a:t>
            </a:r>
            <a:r>
              <a:rPr lang="ru-RU" altLang="ru-RU" sz="2400" dirty="0" smtClean="0">
                <a:latin typeface="Corbel" panose="020B0503020204020204" pitchFamily="34" charset="0"/>
              </a:rPr>
              <a:t>, диаметр 8-9 мм. </a:t>
            </a:r>
            <a:r>
              <a:rPr lang="ru-RU" altLang="ru-RU" sz="2400" dirty="0" err="1" smtClean="0">
                <a:latin typeface="Corbel" panose="020B0503020204020204" pitchFamily="34" charset="0"/>
              </a:rPr>
              <a:t>Афференты</a:t>
            </a:r>
            <a:r>
              <a:rPr lang="ru-RU" altLang="ru-RU" sz="2400" dirty="0" smtClean="0">
                <a:latin typeface="Corbel" panose="020B0503020204020204" pitchFamily="34" charset="0"/>
              </a:rPr>
              <a:t> получают от ядер мозжечка, а </a:t>
            </a:r>
            <a:r>
              <a:rPr lang="ru-RU" altLang="ru-RU" sz="2400" dirty="0" err="1" smtClean="0">
                <a:latin typeface="Corbel" panose="020B0503020204020204" pitchFamily="34" charset="0"/>
              </a:rPr>
              <a:t>эфференты</a:t>
            </a:r>
            <a:r>
              <a:rPr lang="ru-RU" altLang="ru-RU" sz="2400" dirty="0" smtClean="0">
                <a:latin typeface="Corbel" panose="020B0503020204020204" pitchFamily="34" charset="0"/>
              </a:rPr>
              <a:t>  посылают к скелетным мышцам через </a:t>
            </a:r>
            <a:r>
              <a:rPr lang="ru-RU" altLang="ru-RU" sz="2400" dirty="0" err="1" smtClean="0">
                <a:latin typeface="Corbel" panose="020B0503020204020204" pitchFamily="34" charset="0"/>
              </a:rPr>
              <a:t>руброспиналъный</a:t>
            </a:r>
            <a:r>
              <a:rPr lang="ru-RU" altLang="ru-RU" sz="2400" dirty="0" smtClean="0">
                <a:latin typeface="Corbel" panose="020B0503020204020204" pitchFamily="34" charset="0"/>
              </a:rPr>
              <a:t> путь. </a:t>
            </a:r>
          </a:p>
          <a:p>
            <a:pPr marL="0" indent="355600" algn="just" eaLnBrk="1" hangingPunct="1">
              <a:lnSpc>
                <a:spcPct val="80000"/>
              </a:lnSpc>
            </a:pPr>
            <a:r>
              <a:rPr lang="ru-RU" altLang="ru-RU" sz="2400" dirty="0" smtClean="0">
                <a:latin typeface="Corbel" panose="020B0503020204020204" pitchFamily="34" charset="0"/>
              </a:rPr>
              <a:t> На границе покрышки и ножек лежит </a:t>
            </a:r>
            <a:r>
              <a:rPr lang="ru-RU" altLang="ru-RU" sz="2400" b="1" i="1" dirty="0" smtClean="0">
                <a:latin typeface="Corbel" panose="020B0503020204020204" pitchFamily="34" charset="0"/>
              </a:rPr>
              <a:t>черная субстанция</a:t>
            </a:r>
            <a:r>
              <a:rPr lang="ru-RU" altLang="ru-RU" sz="2400" dirty="0" smtClean="0">
                <a:latin typeface="Corbel" panose="020B0503020204020204" pitchFamily="34" charset="0"/>
              </a:rPr>
              <a:t>, ее клетки богаты меланином. Имеет связь с корой лобной доли, промежуточным мозгом и сетчатой формацией. Поражение приводит к нарушению тонких координированных движений, связанных с пластическим тонусом мышц (</a:t>
            </a:r>
            <a:r>
              <a:rPr lang="ru-RU" altLang="ru-RU" sz="2400" i="1" dirty="0" smtClean="0">
                <a:latin typeface="Corbel" panose="020B0503020204020204" pitchFamily="34" charset="0"/>
              </a:rPr>
              <a:t>дрожательный паралич или болезнь Паркинсона</a:t>
            </a:r>
            <a:r>
              <a:rPr lang="ru-RU" altLang="ru-RU" sz="2400" dirty="0" smtClean="0">
                <a:latin typeface="Corbel" panose="020B0503020204020204" pitchFamily="34" charset="0"/>
              </a:rPr>
              <a:t>). </a:t>
            </a:r>
          </a:p>
          <a:p>
            <a:pPr marL="0" indent="355600" algn="just" eaLnBrk="1" hangingPunct="1">
              <a:lnSpc>
                <a:spcPct val="80000"/>
              </a:lnSpc>
            </a:pPr>
            <a:r>
              <a:rPr lang="ru-RU" altLang="ru-RU" sz="2400" dirty="0" smtClean="0">
                <a:latin typeface="Corbel" panose="020B0503020204020204" pitchFamily="34" charset="0"/>
              </a:rPr>
              <a:t>Выше красных ядер проходит пучок волокон </a:t>
            </a:r>
            <a:r>
              <a:rPr lang="ru-RU" altLang="ru-RU" sz="2400" b="1" i="1" dirty="0" smtClean="0">
                <a:latin typeface="Corbel" panose="020B0503020204020204" pitchFamily="34" charset="0"/>
              </a:rPr>
              <a:t>медиальной петли</a:t>
            </a:r>
            <a:r>
              <a:rPr lang="ru-RU" altLang="ru-RU" sz="2400" dirty="0" smtClean="0">
                <a:latin typeface="Corbel" panose="020B0503020204020204" pitchFamily="34" charset="0"/>
              </a:rPr>
              <a:t>, а ближе к четверохолмию - </a:t>
            </a:r>
            <a:r>
              <a:rPr lang="ru-RU" altLang="ru-RU" sz="2400" b="1" i="1" dirty="0" smtClean="0">
                <a:latin typeface="Corbel" panose="020B0503020204020204" pitchFamily="34" charset="0"/>
              </a:rPr>
              <a:t>латеральной петли</a:t>
            </a:r>
            <a:r>
              <a:rPr lang="ru-RU" altLang="ru-RU" sz="2400" dirty="0" smtClean="0">
                <a:latin typeface="Corbel" panose="020B0503020204020204" pitchFamily="34" charset="0"/>
              </a:rPr>
              <a:t>. </a:t>
            </a:r>
            <a:endParaRPr lang="ru-RU" altLang="ru-RU" sz="2400" b="1" dirty="0" smtClean="0">
              <a:latin typeface="Corbel" panose="020B0503020204020204" pitchFamily="34" charset="0"/>
            </a:endParaRPr>
          </a:p>
          <a:p>
            <a:pPr marL="0" indent="355600" algn="just" eaLnBrk="1" hangingPunct="1">
              <a:lnSpc>
                <a:spcPct val="80000"/>
              </a:lnSpc>
            </a:pPr>
            <a:r>
              <a:rPr lang="ru-RU" altLang="ru-RU" sz="2400" b="1" dirty="0" smtClean="0">
                <a:latin typeface="Corbel" panose="020B0503020204020204" pitchFamily="34" charset="0"/>
              </a:rPr>
              <a:t>Голубое пятно - </a:t>
            </a:r>
            <a:r>
              <a:rPr lang="ru-RU" altLang="ru-RU" sz="2400" dirty="0" smtClean="0">
                <a:latin typeface="Corbel" panose="020B0503020204020204" pitchFamily="34" charset="0"/>
              </a:rPr>
              <a:t>ядро ретикулярной формации или центр пассивного сна. Состоит из клеток, синтезирующих норадреналин. Аксоны этих клеток увеличивают уровень активности всех отделов ЦНС. </a:t>
            </a:r>
            <a:r>
              <a:rPr lang="ru-RU" altLang="ru-RU" sz="2400" b="1" i="1" dirty="0" smtClean="0">
                <a:latin typeface="Corbel" panose="020B0503020204020204" pitchFamily="34" charset="0"/>
              </a:rPr>
              <a:t>Базальная часть</a:t>
            </a:r>
            <a:r>
              <a:rPr lang="ru-RU" altLang="ru-RU" sz="2400" dirty="0" smtClean="0">
                <a:latin typeface="Corbel" panose="020B0503020204020204" pitchFamily="34" charset="0"/>
              </a:rPr>
              <a:t> – ножки мозга. Включают волокна путей нисходящих от коры полушарий в нижележащие отделы мозга. </a:t>
            </a:r>
          </a:p>
        </p:txBody>
      </p:sp>
    </p:spTree>
    <p:extLst>
      <p:ext uri="{BB962C8B-B14F-4D97-AF65-F5344CB8AC3E}">
        <p14:creationId xmlns:p14="http://schemas.microsoft.com/office/powerpoint/2010/main" val="334292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268413"/>
            <a:ext cx="5880100" cy="468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09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188641"/>
            <a:ext cx="7920880" cy="936103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effectLst/>
                <a:latin typeface="Corbel" panose="020B0503020204020204" pitchFamily="34" charset="0"/>
              </a:rPr>
              <a:t>Средний мозг</a:t>
            </a:r>
            <a:br>
              <a:rPr lang="ru-RU" sz="3200" b="1" dirty="0" smtClean="0">
                <a:effectLst/>
                <a:latin typeface="Corbel" panose="020B0503020204020204" pitchFamily="34" charset="0"/>
              </a:rPr>
            </a:br>
            <a:r>
              <a:rPr lang="ru-RU" sz="3200" b="1" dirty="0" smtClean="0">
                <a:effectLst/>
                <a:latin typeface="Corbel" panose="020B0503020204020204" pitchFamily="34" charset="0"/>
              </a:rPr>
              <a:t> внутреннее строение</a:t>
            </a:r>
          </a:p>
        </p:txBody>
      </p:sp>
      <p:sp>
        <p:nvSpPr>
          <p:cNvPr id="5017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043608" y="1196752"/>
            <a:ext cx="3240360" cy="493417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altLang="ru-RU" b="1" dirty="0" smtClean="0">
                <a:latin typeface="Corbel" panose="020B0503020204020204" pitchFamily="34" charset="0"/>
              </a:rPr>
              <a:t>Белое вещество</a:t>
            </a:r>
          </a:p>
          <a:p>
            <a:endParaRPr lang="ru-RU" altLang="ru-RU" b="1" dirty="0" smtClean="0">
              <a:latin typeface="Corbel" panose="020B0503020204020204" pitchFamily="34" charset="0"/>
            </a:endParaRPr>
          </a:p>
          <a:p>
            <a:pPr>
              <a:buFont typeface="Wingdings" pitchFamily="2" charset="2"/>
              <a:buAutoNum type="arabicPeriod"/>
            </a:pPr>
            <a:r>
              <a:rPr lang="ru-RU" altLang="ru-RU" sz="2400" dirty="0" smtClean="0">
                <a:latin typeface="Corbel" panose="020B0503020204020204" pitchFamily="34" charset="0"/>
              </a:rPr>
              <a:t>Проекционные пути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400" dirty="0" smtClean="0">
                <a:latin typeface="Corbel" panose="020B0503020204020204" pitchFamily="34" charset="0"/>
              </a:rPr>
              <a:t>Восходящие в дорсальной части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400" dirty="0" smtClean="0">
                <a:latin typeface="Corbel" panose="020B0503020204020204" pitchFamily="34" charset="0"/>
              </a:rPr>
              <a:t>Нисходящие в вентральной части</a:t>
            </a:r>
          </a:p>
          <a:p>
            <a:pPr>
              <a:buFont typeface="Wingdings" pitchFamily="2" charset="2"/>
              <a:buAutoNum type="arabicPeriod" startAt="2"/>
            </a:pPr>
            <a:r>
              <a:rPr lang="ru-RU" altLang="ru-RU" sz="2400" dirty="0" smtClean="0">
                <a:latin typeface="Corbel" panose="020B0503020204020204" pitchFamily="34" charset="0"/>
              </a:rPr>
              <a:t>Волокна ретикулярной формации</a:t>
            </a:r>
          </a:p>
        </p:txBody>
      </p:sp>
      <p:sp>
        <p:nvSpPr>
          <p:cNvPr id="5018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283968" y="1268760"/>
            <a:ext cx="4860032" cy="5328592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marL="495300" indent="-495300"/>
            <a:r>
              <a:rPr lang="ru-RU" altLang="ru-RU" sz="11200" b="1" dirty="0" smtClean="0">
                <a:latin typeface="Corbel" panose="020B0503020204020204" pitchFamily="34" charset="0"/>
              </a:rPr>
              <a:t>Серое вещество</a:t>
            </a:r>
          </a:p>
          <a:p>
            <a:pPr marL="495300" indent="-495300">
              <a:buFont typeface="Wingdings" pitchFamily="2" charset="2"/>
              <a:buNone/>
            </a:pPr>
            <a:endParaRPr lang="ru-RU" altLang="ru-RU" sz="5100" b="1" dirty="0" smtClean="0">
              <a:latin typeface="Corbel" panose="020B0503020204020204" pitchFamily="34" charset="0"/>
            </a:endParaRPr>
          </a:p>
          <a:p>
            <a:pPr marL="495300" indent="-495300">
              <a:buFont typeface="Wingdings" pitchFamily="2" charset="2"/>
              <a:buNone/>
            </a:pPr>
            <a:endParaRPr lang="ru-RU" altLang="ru-RU" sz="5100" b="1" dirty="0" smtClean="0">
              <a:latin typeface="Corbel" panose="020B0503020204020204" pitchFamily="34" charset="0"/>
            </a:endParaRPr>
          </a:p>
          <a:p>
            <a:pPr marL="495300" indent="-495300">
              <a:buFont typeface="Wingdings" pitchFamily="2" charset="2"/>
              <a:buNone/>
            </a:pPr>
            <a:endParaRPr lang="ru-RU" altLang="ru-RU" sz="5100" b="1" dirty="0" smtClean="0">
              <a:latin typeface="Corbel" panose="020B0503020204020204" pitchFamily="34" charset="0"/>
            </a:endParaRPr>
          </a:p>
          <a:p>
            <a:pPr marL="495300" indent="-495300">
              <a:buFont typeface="Wingdings" pitchFamily="2" charset="2"/>
              <a:buAutoNum type="arabicPeriod"/>
            </a:pPr>
            <a:r>
              <a:rPr lang="ru-RU" altLang="ru-RU" sz="9600" dirty="0" smtClean="0">
                <a:latin typeface="Corbel" panose="020B0503020204020204" pitchFamily="34" charset="0"/>
              </a:rPr>
              <a:t>Ядра ЧМН 4</a:t>
            </a:r>
          </a:p>
          <a:p>
            <a:pPr marL="495300" indent="-495300">
              <a:buFont typeface="Wingdings" pitchFamily="2" charset="2"/>
              <a:buAutoNum type="arabicPeriod"/>
            </a:pPr>
            <a:r>
              <a:rPr lang="ru-RU" altLang="ru-RU" sz="9600" dirty="0" smtClean="0">
                <a:latin typeface="Corbel" panose="020B0503020204020204" pitchFamily="34" charset="0"/>
              </a:rPr>
              <a:t>Ядра функциональных систем:</a:t>
            </a:r>
          </a:p>
          <a:p>
            <a:pPr marL="495300" indent="-495300">
              <a:buFont typeface="Wingdings" pitchFamily="2" charset="2"/>
              <a:buChar char="ü"/>
            </a:pPr>
            <a:r>
              <a:rPr lang="ru-RU" altLang="ru-RU" sz="9600" dirty="0" smtClean="0">
                <a:latin typeface="Corbel" panose="020B0503020204020204" pitchFamily="34" charset="0"/>
              </a:rPr>
              <a:t>Экстрапирамидная система</a:t>
            </a:r>
          </a:p>
          <a:p>
            <a:pPr marL="495300" indent="-495300">
              <a:buFont typeface="Wingdings" pitchFamily="2" charset="2"/>
              <a:buNone/>
            </a:pPr>
            <a:r>
              <a:rPr lang="ru-RU" altLang="ru-RU" sz="9600" dirty="0" smtClean="0">
                <a:latin typeface="Corbel" panose="020B0503020204020204" pitchFamily="34" charset="0"/>
              </a:rPr>
              <a:t>(красное ядро, черное вещество)</a:t>
            </a:r>
          </a:p>
          <a:p>
            <a:pPr marL="495300" indent="-495300">
              <a:buFont typeface="Wingdings" pitchFamily="2" charset="2"/>
              <a:buChar char="ü"/>
            </a:pPr>
            <a:r>
              <a:rPr lang="ru-RU" altLang="ru-RU" sz="9600" dirty="0" smtClean="0">
                <a:latin typeface="Corbel" panose="020B0503020204020204" pitchFamily="34" charset="0"/>
              </a:rPr>
              <a:t>Ядра ретикулярной формации </a:t>
            </a:r>
          </a:p>
          <a:p>
            <a:pPr marL="495300" indent="-495300">
              <a:buFont typeface="Wingdings" pitchFamily="2" charset="2"/>
              <a:buChar char="ü"/>
            </a:pPr>
            <a:r>
              <a:rPr lang="ru-RU" altLang="ru-RU" sz="9600" dirty="0" err="1" smtClean="0">
                <a:latin typeface="Corbel" panose="020B0503020204020204" pitchFamily="34" charset="0"/>
              </a:rPr>
              <a:t>Лимбическая</a:t>
            </a:r>
            <a:r>
              <a:rPr lang="ru-RU" altLang="ru-RU" sz="9600" dirty="0" smtClean="0">
                <a:latin typeface="Corbel" panose="020B0503020204020204" pitchFamily="34" charset="0"/>
              </a:rPr>
              <a:t> система (голубоватое ядро, центральное серое вещество)</a:t>
            </a:r>
          </a:p>
          <a:p>
            <a:pPr marL="495300" indent="-495300">
              <a:buFont typeface="Wingdings" pitchFamily="2" charset="2"/>
              <a:buChar char="ü"/>
            </a:pPr>
            <a:r>
              <a:rPr lang="ru-RU" altLang="ru-RU" sz="9600" dirty="0" smtClean="0">
                <a:latin typeface="Corbel" panose="020B0503020204020204" pitchFamily="34" charset="0"/>
              </a:rPr>
              <a:t>Серое вещество верхних бугорков и нижних бугорков четверохолмия</a:t>
            </a:r>
          </a:p>
          <a:p>
            <a:pPr marL="495300" indent="-495300">
              <a:buFont typeface="Wingdings" pitchFamily="2" charset="2"/>
              <a:buChar char="ü"/>
            </a:pPr>
            <a:endParaRPr lang="ru-RU" alt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98603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100013"/>
            <a:ext cx="6156325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4859338" y="-3175"/>
            <a:ext cx="4284662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charset="0"/>
              </a:rPr>
              <a:t>А. продолговатый мозг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charset="0"/>
              </a:rPr>
              <a:t>В. мост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charset="0"/>
              </a:rPr>
              <a:t>С. средний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charset="0"/>
              </a:rPr>
              <a:t>1. передняя центральная щель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charset="0"/>
              </a:rPr>
              <a:t>2. пирамиды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charset="0"/>
              </a:rPr>
              <a:t>3. перекрест пирамид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charset="0"/>
              </a:rPr>
              <a:t>4. оливы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charset="0"/>
              </a:rPr>
              <a:t>5. бульбарномостовая борозда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charset="0"/>
              </a:rPr>
              <a:t>6.переднелатеральная борозда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charset="0"/>
              </a:rPr>
              <a:t>7. нижние ножки мозжечка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charset="0"/>
              </a:rPr>
              <a:t>8.Основная</a:t>
            </a:r>
            <a:r>
              <a:rPr lang="en-US" altLang="ru-RU" sz="2000">
                <a:latin typeface="Arial" charset="0"/>
              </a:rPr>
              <a:t> </a:t>
            </a:r>
            <a:r>
              <a:rPr lang="ru-RU" altLang="ru-RU" sz="2000">
                <a:latin typeface="Arial" charset="0"/>
              </a:rPr>
              <a:t>борозда </a:t>
            </a:r>
            <a:r>
              <a:rPr lang="en-US" altLang="ru-RU" sz="2000">
                <a:latin typeface="Arial" charset="0"/>
              </a:rPr>
              <a:t>	</a:t>
            </a:r>
            <a:r>
              <a:rPr lang="ru-RU" altLang="ru-RU" sz="2000">
                <a:latin typeface="Arial" charset="0"/>
              </a:rPr>
              <a:t>(базилярная)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charset="0"/>
              </a:rPr>
              <a:t>9. пирамидные возвышения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charset="0"/>
              </a:rPr>
              <a:t>10. средние ножки мозжечка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charset="0"/>
              </a:rPr>
              <a:t>ч / м нервы: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2000">
                <a:latin typeface="Arial" charset="0"/>
              </a:rPr>
              <a:t>V</a:t>
            </a:r>
            <a:r>
              <a:rPr lang="ru-RU" altLang="ru-RU" sz="2000">
                <a:latin typeface="Arial" charset="0"/>
              </a:rPr>
              <a:t>. тройничный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2000">
                <a:latin typeface="Arial" charset="0"/>
              </a:rPr>
              <a:t>VI</a:t>
            </a:r>
            <a:r>
              <a:rPr lang="ru-RU" altLang="ru-RU" sz="2000">
                <a:latin typeface="Arial" charset="0"/>
              </a:rPr>
              <a:t>. отводящий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2000">
                <a:latin typeface="Arial" charset="0"/>
              </a:rPr>
              <a:t>VII</a:t>
            </a:r>
            <a:r>
              <a:rPr lang="ru-RU" altLang="ru-RU" sz="2000">
                <a:latin typeface="Arial" charset="0"/>
              </a:rPr>
              <a:t>. лицевой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2000">
                <a:latin typeface="Arial" charset="0"/>
              </a:rPr>
              <a:t>VIII</a:t>
            </a:r>
            <a:r>
              <a:rPr lang="ru-RU" altLang="ru-RU" sz="2000">
                <a:latin typeface="Arial" charset="0"/>
              </a:rPr>
              <a:t>. вестибулослуховой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2000">
                <a:latin typeface="Arial" charset="0"/>
              </a:rPr>
              <a:t>IX</a:t>
            </a:r>
            <a:r>
              <a:rPr lang="ru-RU" altLang="ru-RU" sz="2000">
                <a:latin typeface="Arial" charset="0"/>
              </a:rPr>
              <a:t>. языкоглоточный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2000">
                <a:latin typeface="Arial" charset="0"/>
              </a:rPr>
              <a:t>X</a:t>
            </a:r>
            <a:r>
              <a:rPr lang="ru-RU" altLang="ru-RU" sz="2000">
                <a:latin typeface="Arial" charset="0"/>
              </a:rPr>
              <a:t>. блуждающий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2000">
                <a:latin typeface="Arial" charset="0"/>
              </a:rPr>
              <a:t>XI</a:t>
            </a:r>
            <a:r>
              <a:rPr lang="ru-RU" altLang="ru-RU" sz="2000">
                <a:latin typeface="Arial" charset="0"/>
              </a:rPr>
              <a:t>. добавочный</a:t>
            </a:r>
          </a:p>
        </p:txBody>
      </p:sp>
      <p:sp>
        <p:nvSpPr>
          <p:cNvPr id="51204" name="Rectangle 6"/>
          <p:cNvSpPr>
            <a:spLocks noChangeArrowheads="1"/>
          </p:cNvSpPr>
          <p:nvPr/>
        </p:nvSpPr>
        <p:spPr bwMode="auto">
          <a:xfrm>
            <a:off x="0" y="0"/>
            <a:ext cx="4949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Ствол мозга (вид спереди)</a:t>
            </a:r>
          </a:p>
        </p:txBody>
      </p:sp>
    </p:spTree>
    <p:extLst>
      <p:ext uri="{BB962C8B-B14F-4D97-AF65-F5344CB8AC3E}">
        <p14:creationId xmlns:p14="http://schemas.microsoft.com/office/powerpoint/2010/main" val="123715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D:\Мама\Презентации\Презентация 3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238250"/>
            <a:ext cx="615315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31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sau.edu.ru/images/vetfac/images/ebooks/histology/histology/r5/t15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80728"/>
            <a:ext cx="61912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559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altLang="ru-RU" sz="4000" dirty="0" smtClean="0">
                <a:latin typeface="Corbel" panose="020B0503020204020204" pitchFamily="34" charset="0"/>
              </a:rPr>
              <a:t>Головной мозг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altLang="ru-RU" dirty="0" smtClean="0">
                <a:latin typeface="Corbel" panose="020B0503020204020204" pitchFamily="34" charset="0"/>
              </a:rPr>
              <a:t>Отделы:</a:t>
            </a:r>
          </a:p>
          <a:p>
            <a:pPr marL="571500" indent="-571500">
              <a:buFont typeface="+mj-lt"/>
              <a:buAutoNum type="arabicPeriod"/>
            </a:pPr>
            <a:r>
              <a:rPr lang="ru-RU" altLang="ru-RU" dirty="0" smtClean="0">
                <a:latin typeface="Corbel" panose="020B0503020204020204" pitchFamily="34" charset="0"/>
              </a:rPr>
              <a:t>Продолговатый мозг –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myelencephalon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rPr>
              <a:t> </a:t>
            </a:r>
            <a:r>
              <a:rPr lang="ru-RU" dirty="0" smtClean="0">
                <a:latin typeface="Corbel" pitchFamily="34" charset="0"/>
              </a:rPr>
              <a:t>(</a:t>
            </a:r>
            <a:r>
              <a:rPr lang="en-US" altLang="ru-RU" dirty="0" err="1" smtClean="0">
                <a:latin typeface="Corbel" panose="020B0503020204020204" pitchFamily="34" charset="0"/>
              </a:rPr>
              <a:t>medula</a:t>
            </a:r>
            <a:r>
              <a:rPr lang="en-US" altLang="ru-RU" dirty="0" smtClean="0">
                <a:latin typeface="Corbel" panose="020B0503020204020204" pitchFamily="34" charset="0"/>
              </a:rPr>
              <a:t> oblongata</a:t>
            </a:r>
            <a:r>
              <a:rPr lang="ru-RU" altLang="ru-RU" dirty="0" smtClean="0">
                <a:latin typeface="Corbel" panose="020B0503020204020204" pitchFamily="34" charset="0"/>
              </a:rPr>
              <a:t> </a:t>
            </a:r>
            <a:r>
              <a:rPr lang="en-US" dirty="0" smtClean="0">
                <a:latin typeface="Corbel" pitchFamily="34" charset="0"/>
              </a:rPr>
              <a:t>, </a:t>
            </a:r>
            <a:r>
              <a:rPr lang="en-US" dirty="0" err="1">
                <a:latin typeface="Corbel" pitchFamily="34" charset="0"/>
              </a:rPr>
              <a:t>bulbus</a:t>
            </a:r>
            <a:r>
              <a:rPr lang="en-US" dirty="0">
                <a:latin typeface="Corbel" pitchFamily="34" charset="0"/>
              </a:rPr>
              <a:t>)</a:t>
            </a:r>
            <a:endParaRPr lang="ru-RU" altLang="ru-RU" dirty="0" smtClean="0">
              <a:latin typeface="Corbel" panose="020B0503020204020204" pitchFamily="34" charset="0"/>
            </a:endParaRPr>
          </a:p>
          <a:p>
            <a:pPr marL="571500" indent="-571500">
              <a:buFont typeface="+mj-lt"/>
              <a:buAutoNum type="arabicPeriod"/>
            </a:pPr>
            <a:r>
              <a:rPr lang="ru-RU" altLang="ru-RU" dirty="0" smtClean="0">
                <a:latin typeface="Corbel" panose="020B0503020204020204" pitchFamily="34" charset="0"/>
              </a:rPr>
              <a:t>Задний мозг  -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metencephalon</a:t>
            </a:r>
            <a:r>
              <a:rPr lang="en-US" dirty="0"/>
              <a:t> </a:t>
            </a:r>
            <a:r>
              <a:rPr lang="ru-RU" altLang="ru-RU" dirty="0" smtClean="0">
                <a:latin typeface="Corbel" panose="020B0503020204020204" pitchFamily="34" charset="0"/>
              </a:rPr>
              <a:t> (мост –</a:t>
            </a:r>
            <a:r>
              <a:rPr lang="en-US" altLang="ru-RU" dirty="0" smtClean="0">
                <a:latin typeface="Corbel" panose="020B0503020204020204" pitchFamily="34" charset="0"/>
              </a:rPr>
              <a:t>pons</a:t>
            </a:r>
            <a:r>
              <a:rPr lang="ru-RU" altLang="ru-RU" dirty="0" smtClean="0">
                <a:latin typeface="Corbel" panose="020B0503020204020204" pitchFamily="34" charset="0"/>
              </a:rPr>
              <a:t>, мозжечок –</a:t>
            </a:r>
            <a:r>
              <a:rPr lang="en-US" altLang="ru-RU" dirty="0" smtClean="0">
                <a:latin typeface="Corbel" panose="020B0503020204020204" pitchFamily="34" charset="0"/>
              </a:rPr>
              <a:t>cerebellum</a:t>
            </a:r>
            <a:r>
              <a:rPr lang="ru-RU" altLang="ru-RU" dirty="0" smtClean="0">
                <a:latin typeface="Corbel" panose="020B0503020204020204" pitchFamily="34" charset="0"/>
              </a:rPr>
              <a:t>)</a:t>
            </a:r>
            <a:endParaRPr lang="en-US" altLang="ru-RU" dirty="0" smtClean="0">
              <a:latin typeface="Corbel" panose="020B0503020204020204" pitchFamily="34" charset="0"/>
            </a:endParaRPr>
          </a:p>
          <a:p>
            <a:pPr marL="571500" indent="-571500">
              <a:buFont typeface="+mj-lt"/>
              <a:buAutoNum type="arabicPeriod"/>
            </a:pPr>
            <a:r>
              <a:rPr lang="ru-RU" altLang="ru-RU" dirty="0" smtClean="0">
                <a:latin typeface="Corbel" panose="020B0503020204020204" pitchFamily="34" charset="0"/>
              </a:rPr>
              <a:t>Средний мозг –</a:t>
            </a:r>
            <a:r>
              <a:rPr lang="en-US" altLang="ru-RU" b="1" dirty="0" smtClean="0">
                <a:solidFill>
                  <a:schemeClr val="accent3">
                    <a:lumMod val="50000"/>
                  </a:schemeClr>
                </a:solidFill>
                <a:latin typeface="Corbel" panose="020B0503020204020204" pitchFamily="34" charset="0"/>
              </a:rPr>
              <a:t>mesencephalon</a:t>
            </a:r>
          </a:p>
          <a:p>
            <a:pPr marL="571500" indent="-571500">
              <a:buFont typeface="+mj-lt"/>
              <a:buAutoNum type="arabicPeriod"/>
            </a:pPr>
            <a:r>
              <a:rPr lang="ru-RU" altLang="ru-RU" dirty="0" smtClean="0">
                <a:latin typeface="Corbel" panose="020B0503020204020204" pitchFamily="34" charset="0"/>
              </a:rPr>
              <a:t>Промежуточный мозг –</a:t>
            </a:r>
            <a:r>
              <a:rPr lang="en-US" altLang="ru-RU" b="1" dirty="0" smtClean="0">
                <a:solidFill>
                  <a:schemeClr val="accent3">
                    <a:lumMod val="50000"/>
                  </a:schemeClr>
                </a:solidFill>
                <a:latin typeface="Corbel" panose="020B0503020204020204" pitchFamily="34" charset="0"/>
              </a:rPr>
              <a:t>diencephalon</a:t>
            </a:r>
          </a:p>
          <a:p>
            <a:pPr marL="571500" indent="-571500">
              <a:buFont typeface="+mj-lt"/>
              <a:buAutoNum type="arabicPeriod"/>
            </a:pPr>
            <a:r>
              <a:rPr lang="ru-RU" altLang="ru-RU" dirty="0" smtClean="0">
                <a:latin typeface="Corbel" panose="020B0503020204020204" pitchFamily="34" charset="0"/>
              </a:rPr>
              <a:t>Конечный мозг -</a:t>
            </a:r>
            <a:r>
              <a:rPr lang="en-US" altLang="ru-RU" b="1" dirty="0" smtClean="0">
                <a:solidFill>
                  <a:schemeClr val="accent3">
                    <a:lumMod val="50000"/>
                  </a:schemeClr>
                </a:solidFill>
                <a:latin typeface="Corbel" panose="020B0503020204020204" pitchFamily="34" charset="0"/>
              </a:rPr>
              <a:t>telencephalon</a:t>
            </a:r>
            <a:endParaRPr lang="ru-RU" altLang="ru-RU" b="1" dirty="0" smtClean="0">
              <a:solidFill>
                <a:schemeClr val="accent3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08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-26988"/>
            <a:ext cx="73088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2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головной мозг и мозговые центры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82015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90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30723"/>
            <a:ext cx="7272808" cy="555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899592" y="44624"/>
            <a:ext cx="784912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chemeClr val="tx2"/>
                </a:solidFill>
                <a:latin typeface="Corbel" panose="020B0503020204020204" pitchFamily="34" charset="0"/>
              </a:rPr>
              <a:t>Нижняя поверхность (основание) головного мозга</a:t>
            </a:r>
          </a:p>
        </p:txBody>
      </p:sp>
    </p:spTree>
    <p:extLst>
      <p:ext uri="{BB962C8B-B14F-4D97-AF65-F5344CB8AC3E}">
        <p14:creationId xmlns:p14="http://schemas.microsoft.com/office/powerpoint/2010/main" val="375893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8229600" cy="84772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altLang="ru-RU" sz="3600" b="1" dirty="0" smtClean="0">
                <a:effectLst/>
                <a:latin typeface="Corbel" panose="020B0503020204020204" pitchFamily="34" charset="0"/>
              </a:rPr>
              <a:t>Продолговатый мозг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495300" indent="-495300"/>
            <a:r>
              <a:rPr lang="ru-RU" altLang="ru-RU" sz="3200" b="1" dirty="0" smtClean="0"/>
              <a:t>Вентральная поверхность</a:t>
            </a:r>
          </a:p>
          <a:p>
            <a:pPr marL="495300" indent="-495300">
              <a:buFont typeface="Wingdings" pitchFamily="2" charset="2"/>
              <a:buAutoNum type="arabicPeriod"/>
            </a:pPr>
            <a:r>
              <a:rPr lang="ru-RU" altLang="ru-RU" sz="2600" dirty="0" smtClean="0"/>
              <a:t>Пирамиды – в них идут нисходящие волокна</a:t>
            </a:r>
          </a:p>
          <a:p>
            <a:pPr marL="495300" indent="-495300">
              <a:buFont typeface="Wingdings" pitchFamily="2" charset="2"/>
              <a:buAutoNum type="arabicPeriod"/>
            </a:pPr>
            <a:r>
              <a:rPr lang="ru-RU" altLang="ru-RU" sz="2600" dirty="0" smtClean="0"/>
              <a:t>Оливы – лежат зубчатые ядра</a:t>
            </a:r>
          </a:p>
        </p:txBody>
      </p:sp>
      <p:sp>
        <p:nvSpPr>
          <p:cNvPr id="35844" name="Rectangle 8"/>
          <p:cNvSpPr>
            <a:spLocks noGrp="1" noChangeArrowheads="1"/>
          </p:cNvSpPr>
          <p:nvPr>
            <p:ph sz="half" idx="2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495300" indent="-495300"/>
            <a:r>
              <a:rPr lang="ru-RU" altLang="ru-RU" sz="3200" b="1" dirty="0" smtClean="0"/>
              <a:t>Дорсальная поверхность</a:t>
            </a:r>
          </a:p>
          <a:p>
            <a:pPr marL="495300" indent="-495300">
              <a:buFont typeface="Wingdings" pitchFamily="2" charset="2"/>
              <a:buAutoNum type="arabicPeriod"/>
            </a:pPr>
            <a:r>
              <a:rPr lang="ru-RU" altLang="ru-RU" sz="2600" dirty="0" smtClean="0"/>
              <a:t>Верхняя развернутая часть обращена в сторону </a:t>
            </a:r>
            <a:r>
              <a:rPr lang="en-US" altLang="ru-RU" sz="2600" dirty="0" smtClean="0"/>
              <a:t>IV</a:t>
            </a:r>
            <a:r>
              <a:rPr lang="ru-RU" altLang="ru-RU" sz="2600" dirty="0" smtClean="0"/>
              <a:t> желудочка и образует нижний треугольник ромбовидной ямки</a:t>
            </a:r>
          </a:p>
        </p:txBody>
      </p:sp>
    </p:spTree>
    <p:extLst>
      <p:ext uri="{BB962C8B-B14F-4D97-AF65-F5344CB8AC3E}">
        <p14:creationId xmlns:p14="http://schemas.microsoft.com/office/powerpoint/2010/main" val="342266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284</TotalTime>
  <Words>1595</Words>
  <Application>Microsoft Office PowerPoint</Application>
  <PresentationFormat>Экран (4:3)</PresentationFormat>
  <Paragraphs>195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Солнцестояние</vt:lpstr>
      <vt:lpstr>1_Солнцестояние</vt:lpstr>
      <vt:lpstr>Функциональная анатомия головного мозга.</vt:lpstr>
      <vt:lpstr>Презентация PowerPoint</vt:lpstr>
      <vt:lpstr>Презентация PowerPoint</vt:lpstr>
      <vt:lpstr>Презентация PowerPoint</vt:lpstr>
      <vt:lpstr>Головной мозг</vt:lpstr>
      <vt:lpstr>Презентация PowerPoint</vt:lpstr>
      <vt:lpstr>Презентация PowerPoint</vt:lpstr>
      <vt:lpstr>Презентация PowerPoint</vt:lpstr>
      <vt:lpstr>Продолговатый мозг</vt:lpstr>
      <vt:lpstr>Продолговатый мозг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Продолговатый мозг  внутреннее строение</vt:lpstr>
      <vt:lpstr>Презентация PowerPoint</vt:lpstr>
      <vt:lpstr>Презентация PowerPoint</vt:lpstr>
      <vt:lpstr>Презентация PowerPoint</vt:lpstr>
      <vt:lpstr>Варолиев   мост</vt:lpstr>
      <vt:lpstr>  Задний мозг     мост</vt:lpstr>
      <vt:lpstr>Презентация PowerPoint</vt:lpstr>
      <vt:lpstr> Мозжечок</vt:lpstr>
      <vt:lpstr>Презентация PowerPoint</vt:lpstr>
      <vt:lpstr>ДОЛИ МОЗЖЕЧКА</vt:lpstr>
      <vt:lpstr>Презентация PowerPoint</vt:lpstr>
      <vt:lpstr>Мозжечок  внутреннее строение</vt:lpstr>
      <vt:lpstr>Презентация PowerPoint</vt:lpstr>
      <vt:lpstr>Презентация PowerPoint</vt:lpstr>
      <vt:lpstr>Средний мозг</vt:lpstr>
      <vt:lpstr>СРЕДНИЙ МОЗГ (mesencephalon )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Средний мозг  внутреннее строение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Функциональная анатомия головного мозга.</dc:title>
  <dc:creator>Hz</dc:creator>
  <cp:lastModifiedBy>Oleg</cp:lastModifiedBy>
  <cp:revision>16</cp:revision>
  <dcterms:created xsi:type="dcterms:W3CDTF">2015-12-06T18:50:37Z</dcterms:created>
  <dcterms:modified xsi:type="dcterms:W3CDTF">2015-12-15T21:12:29Z</dcterms:modified>
</cp:coreProperties>
</file>