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3"/>
  </p:notesMasterIdLst>
  <p:sldIdLst>
    <p:sldId id="256" r:id="rId2"/>
    <p:sldId id="266" r:id="rId3"/>
    <p:sldId id="267" r:id="rId4"/>
    <p:sldId id="269" r:id="rId5"/>
    <p:sldId id="270" r:id="rId6"/>
    <p:sldId id="272" r:id="rId7"/>
    <p:sldId id="273" r:id="rId8"/>
    <p:sldId id="289" r:id="rId9"/>
    <p:sldId id="293" r:id="rId10"/>
    <p:sldId id="274" r:id="rId11"/>
    <p:sldId id="275" r:id="rId12"/>
    <p:sldId id="282" r:id="rId13"/>
    <p:sldId id="278" r:id="rId14"/>
    <p:sldId id="283" r:id="rId15"/>
    <p:sldId id="290" r:id="rId16"/>
    <p:sldId id="291" r:id="rId17"/>
    <p:sldId id="284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91DE1-AF51-484C-B313-77712C420A9F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F723B-EA51-4814-9BB3-6E10E6ED9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7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AA1B-2EEC-42F2-A368-BD724B2870EA}" type="datetime1">
              <a:rPr lang="be-BY" smtClean="0"/>
              <a:t>05.01.22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329F-FB55-42AB-A42E-3725082235AA}" type="datetime1">
              <a:rPr lang="be-BY" smtClean="0"/>
              <a:t>05.01.22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472E-EBF4-4413-9448-AF713E26AFEC}" type="datetime1">
              <a:rPr lang="be-BY" smtClean="0"/>
              <a:t>05.01.22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DF04-1121-411B-A6DF-F1CCD90E9CE1}" type="datetime1">
              <a:rPr lang="be-BY" smtClean="0"/>
              <a:t>05.01.22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1DA9-F528-4660-9982-C8AD6C9F8A39}" type="datetime1">
              <a:rPr lang="be-BY" smtClean="0"/>
              <a:t>05.01.22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F12D-F4F6-4E65-93DF-39CACDE3CCB5}" type="datetime1">
              <a:rPr lang="be-BY" smtClean="0"/>
              <a:t>05.01.22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8234-5232-4849-83C2-FD726FF28A7B}" type="datetime1">
              <a:rPr lang="be-BY" smtClean="0"/>
              <a:t>05.01.22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B2F4-8106-4471-A055-53E4C5F3800E}" type="datetime1">
              <a:rPr lang="be-BY" smtClean="0"/>
              <a:t>05.01.22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8417-4773-48CA-83E2-84661EC9B80A}" type="datetime1">
              <a:rPr lang="be-BY" smtClean="0"/>
              <a:t>05.01.22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1E7D-5E0F-49C8-BBB5-360209A04169}" type="datetime1">
              <a:rPr lang="be-BY" smtClean="0"/>
              <a:t>05.01.22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B08C-92E9-4525-9E09-40C1B4422C81}" type="datetime1">
              <a:rPr lang="be-BY" smtClean="0"/>
              <a:t>05.01.22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bg2">
                <a:lumMod val="75000"/>
              </a:schemeClr>
            </a:gs>
            <a:gs pos="34000">
              <a:schemeClr val="bg2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B474-4280-4263-9685-622E61572C97}" type="datetime1">
              <a:rPr lang="be-BY" smtClean="0"/>
              <a:t>05.01.22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F57DF-8053-4E9C-A177-DC077A36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91428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9142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1" algn="l" defTabSz="9142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6" indent="-228571" algn="l" defTabSz="9142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9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" y="3"/>
            <a:ext cx="9144000" cy="6857999"/>
          </a:xfrm>
        </p:spPr>
        <p:txBody>
          <a:bodyPr>
            <a:normAutofit/>
          </a:bodyPr>
          <a:lstStyle/>
          <a:p>
            <a:br>
              <a:rPr lang="ru-RU" sz="4200" b="1" dirty="0"/>
            </a:br>
            <a:r>
              <a:rPr lang="ru-RU" sz="4200" b="1" dirty="0"/>
              <a:t>МЕЖДУНАРОДНЫЙ</a:t>
            </a:r>
            <a:br>
              <a:rPr lang="ru-RU" sz="4200" b="1" dirty="0"/>
            </a:br>
            <a:r>
              <a:rPr lang="ru-RU" sz="4200" b="1" dirty="0"/>
              <a:t> ГОСУДАРСТВЕННЫЙ </a:t>
            </a:r>
            <a:br>
              <a:rPr lang="ru-RU" sz="4200" b="1" dirty="0"/>
            </a:br>
            <a:r>
              <a:rPr lang="ru-RU" sz="4200" b="1" dirty="0"/>
              <a:t>ЭКОЛОГИЧЕСКИЙ ИНСТИТУТ </a:t>
            </a:r>
            <a:br>
              <a:rPr lang="ru-RU" sz="4200" b="1" dirty="0"/>
            </a:br>
            <a:r>
              <a:rPr lang="ru-RU" sz="4200" b="1" dirty="0"/>
              <a:t>ИМЕНИ А. Д. САХАРОВА </a:t>
            </a:r>
            <a:br>
              <a:rPr lang="ru-RU" sz="4200" b="1" dirty="0"/>
            </a:br>
            <a:r>
              <a:rPr lang="ru-RU" sz="4200" b="1" dirty="0"/>
              <a:t>БЕЛОРУССКОГО ГОСУДАРСТВЕННОГО УНИВЕРСИТЕТА </a:t>
            </a:r>
          </a:p>
        </p:txBody>
      </p:sp>
      <p:pic>
        <p:nvPicPr>
          <p:cNvPr id="4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69" y="214292"/>
            <a:ext cx="1449387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207" y="357166"/>
            <a:ext cx="2155825" cy="28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Изучаемые дисциплины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43508"/>
          </a:xfrm>
        </p:spPr>
        <p:txBody>
          <a:bodyPr>
            <a:normAutofit fontScale="92500" lnSpcReduction="20000"/>
          </a:bodyPr>
          <a:lstStyle/>
          <a:p>
            <a:pPr algn="just" fontAlgn="t"/>
            <a:r>
              <a:rPr lang="ru-RU" dirty="0"/>
              <a:t>Эксплуатация энергетических установок</a:t>
            </a:r>
          </a:p>
          <a:p>
            <a:pPr algn="just" fontAlgn="t"/>
            <a:r>
              <a:rPr lang="ru-RU" dirty="0"/>
              <a:t>Энергетический аудит и менеджмент</a:t>
            </a:r>
          </a:p>
          <a:p>
            <a:pPr algn="just" fontAlgn="t"/>
            <a:r>
              <a:rPr lang="ru-RU" dirty="0"/>
              <a:t>Энергопотребление в зданиях и сооружениях</a:t>
            </a:r>
          </a:p>
          <a:p>
            <a:pPr algn="just" fontAlgn="t"/>
            <a:r>
              <a:rPr lang="ru-RU" dirty="0"/>
              <a:t>Эффективность энергетических систем</a:t>
            </a:r>
          </a:p>
          <a:p>
            <a:pPr algn="just" fontAlgn="t"/>
            <a:r>
              <a:rPr lang="ru-RU" dirty="0"/>
              <a:t>Производство, транспорт и потребление электрической и тепловой энергии</a:t>
            </a:r>
          </a:p>
          <a:p>
            <a:pPr algn="just" fontAlgn="t"/>
            <a:r>
              <a:rPr lang="ru-RU" dirty="0"/>
              <a:t>Топливо и его использование</a:t>
            </a:r>
          </a:p>
          <a:p>
            <a:pPr algn="just" fontAlgn="t"/>
            <a:r>
              <a:rPr lang="ru-RU" dirty="0"/>
              <a:t>Возобновляемые источники энергии</a:t>
            </a:r>
          </a:p>
          <a:p>
            <a:pPr algn="just" fontAlgn="t"/>
            <a:r>
              <a:rPr lang="ru-RU" dirty="0"/>
              <a:t>Основы проектирования объектов возобновляемой энергетики</a:t>
            </a:r>
          </a:p>
          <a:p>
            <a:pPr algn="just" fontAlgn="t"/>
            <a:r>
              <a:rPr lang="ru-RU" dirty="0"/>
              <a:t>другие дисциплины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773" y="598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Лаборатории кафедры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23" y="1200744"/>
            <a:ext cx="6109295" cy="3248856"/>
          </a:xfrm>
        </p:spPr>
        <p:txBody>
          <a:bodyPr>
            <a:normAutofit/>
          </a:bodyPr>
          <a:lstStyle/>
          <a:p>
            <a:r>
              <a:rPr lang="ru-RU" dirty="0"/>
              <a:t>Учёт, контроль и регулирование энергоресурсов</a:t>
            </a:r>
          </a:p>
          <a:p>
            <a:r>
              <a:rPr lang="ru-RU" dirty="0"/>
              <a:t>Электрооборудование</a:t>
            </a:r>
            <a:endParaRPr lang="en-US" dirty="0"/>
          </a:p>
          <a:p>
            <a:r>
              <a:rPr lang="ru-RU" dirty="0"/>
              <a:t>Топливо и его использование</a:t>
            </a:r>
            <a:endParaRPr lang="en-US" dirty="0"/>
          </a:p>
          <a:p>
            <a:r>
              <a:rPr lang="ru-RU" dirty="0"/>
              <a:t>Механики сплошной среды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00097" y="6492875"/>
            <a:ext cx="2133600" cy="365125"/>
          </a:xfrm>
        </p:spPr>
        <p:txBody>
          <a:bodyPr/>
          <a:lstStyle/>
          <a:p>
            <a:fld id="{C97F57DF-8053-4E9C-A177-DC077A36234C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06" y="1203728"/>
            <a:ext cx="2998053" cy="22252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AA3D28-78A4-4D47-BA4D-C58BCF5EA7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39409" r="20365" b="29909"/>
          <a:stretch/>
        </p:blipFill>
        <p:spPr>
          <a:xfrm>
            <a:off x="4072841" y="4030531"/>
            <a:ext cx="4895248" cy="25083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453D28-1336-470A-AA3E-6B825D2B2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8" y="4030531"/>
            <a:ext cx="3344511" cy="25083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b="1" dirty="0"/>
              <a:t>Лаборатории кафедры 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t="41395" r="33264" b="27951"/>
          <a:stretch/>
        </p:blipFill>
        <p:spPr>
          <a:xfrm>
            <a:off x="3778868" y="4394081"/>
            <a:ext cx="5166719" cy="227687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157CDD-019A-45B4-91C5-A52AB642ABD2}"/>
              </a:ext>
            </a:extLst>
          </p:cNvPr>
          <p:cNvSpPr/>
          <p:nvPr/>
        </p:nvSpPr>
        <p:spPr>
          <a:xfrm>
            <a:off x="52050" y="1309557"/>
            <a:ext cx="5589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Электротехники и экологической информатики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Теплотехники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/>
              <a:t>Энергопреобразующие</a:t>
            </a:r>
            <a:r>
              <a:rPr lang="ru-RU" sz="3200" dirty="0"/>
              <a:t> машины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Биогазовых технологий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6BE623-2F9C-4FDB-B970-417E73190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6" y="4424738"/>
            <a:ext cx="2970366" cy="22446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6293A8-014A-43A3-A73A-4DDF1C5925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48" y="1565396"/>
            <a:ext cx="3376134" cy="25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2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655" y="-16677"/>
            <a:ext cx="8229600" cy="1143000"/>
          </a:xfrm>
        </p:spPr>
        <p:txBody>
          <a:bodyPr/>
          <a:lstStyle/>
          <a:p>
            <a:r>
              <a:rPr lang="ru-RU" b="1" dirty="0"/>
              <a:t>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915" y="112632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360000" fontAlgn="base">
              <a:buNone/>
            </a:pPr>
            <a:r>
              <a:rPr lang="ru-RU" dirty="0"/>
              <a:t>Во время учебы студенты </a:t>
            </a:r>
            <a:r>
              <a:rPr lang="ru-RU" b="1" dirty="0"/>
              <a:t>проходят практику</a:t>
            </a:r>
            <a:r>
              <a:rPr lang="ru-RU" dirty="0"/>
              <a:t> на предприятиях, занимающихся:</a:t>
            </a:r>
          </a:p>
          <a:p>
            <a:pPr lvl="1" algn="just" fontAlgn="base"/>
            <a:r>
              <a:rPr lang="ru-RU" dirty="0"/>
              <a:t>производством и распределением электрической и тепловой энергии</a:t>
            </a:r>
          </a:p>
          <a:p>
            <a:pPr lvl="1" algn="just" fontAlgn="base"/>
            <a:r>
              <a:rPr lang="ru-RU" dirty="0"/>
              <a:t>энергетическим надзором за деятельностью предприятий</a:t>
            </a:r>
          </a:p>
          <a:p>
            <a:pPr lvl="1" algn="just" fontAlgn="base"/>
            <a:r>
              <a:rPr lang="ru-RU" dirty="0"/>
              <a:t>проектированием и монтажом электрических и тепловых сетей</a:t>
            </a:r>
          </a:p>
          <a:p>
            <a:pPr lvl="1" algn="just" fontAlgn="base"/>
            <a:r>
              <a:rPr lang="ru-RU" dirty="0"/>
              <a:t>разработкой и внедрением в традиционные системы энергоснабжения возобновляемых источников энергии и </a:t>
            </a:r>
            <a:r>
              <a:rPr lang="ru-RU" dirty="0" err="1"/>
              <a:t>др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122" name="Picture 2" descr="Энергоаудит: что это и его роль в работе предприяти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 b="10571"/>
          <a:stretch/>
        </p:blipFill>
        <p:spPr bwMode="auto">
          <a:xfrm>
            <a:off x="5732046" y="5267035"/>
            <a:ext cx="28575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4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Чем занимается </a:t>
            </a:r>
            <a:br>
              <a:rPr lang="ru-RU" b="1" dirty="0"/>
            </a:br>
            <a:r>
              <a:rPr lang="ru-RU" b="1" dirty="0"/>
              <a:t>инженер-</a:t>
            </a:r>
            <a:r>
              <a:rPr lang="ru-RU" b="1" dirty="0" err="1"/>
              <a:t>энергоменеджер</a:t>
            </a:r>
            <a:r>
              <a:rPr lang="ru-RU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121275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/>
              <a:t>Проектирование электрических и тепловых сетей для рационального распределения потоков электрической и тепловой энергии, сведения к технически обоснованному их потребления, исключения перегрузок на отдельных участках энергетических систем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dirty="0"/>
              <a:t>Проведение исследований, расчетов и составления оптимальных схем пролегания электрических и тепловых сетей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dirty="0"/>
              <a:t>Подбор наиболее оптимальных типов оборудования для организации, исходя из наилучшего соотношения цены, качества и надежности энергосистемы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3518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Чем занимается </a:t>
            </a:r>
            <a:br>
              <a:rPr lang="ru-RU" b="1" dirty="0"/>
            </a:br>
            <a:r>
              <a:rPr lang="ru-RU" b="1" dirty="0"/>
              <a:t>инженер-</a:t>
            </a:r>
            <a:r>
              <a:rPr lang="ru-RU" b="1" dirty="0" err="1"/>
              <a:t>энергоменеджер</a:t>
            </a:r>
            <a:r>
              <a:rPr lang="ru-RU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dirty="0"/>
              <a:t>Контроль монтажа энергогенерирующего и энергопотребляющего оборудования и участие во всех процессах по его сдаче в эксплуатацию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dirty="0"/>
              <a:t>Ввод в эксплуатацию электросетей и теплового оборудования, его тестирование перед сдачей объекта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dirty="0"/>
              <a:t>Расчет потребления энергии, определение направлений ее рационального использования</a:t>
            </a:r>
          </a:p>
          <a:p>
            <a:pPr algn="just" fontAlgn="base"/>
            <a:endParaRPr lang="ru-RU" dirty="0"/>
          </a:p>
          <a:p>
            <a:pPr marL="0" indent="0" algn="just" fontAlgn="base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41303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Чем занимается </a:t>
            </a:r>
            <a:br>
              <a:rPr lang="ru-RU" b="1" dirty="0"/>
            </a:br>
            <a:r>
              <a:rPr lang="ru-RU" b="1" dirty="0"/>
              <a:t>инженер-</a:t>
            </a:r>
            <a:r>
              <a:rPr lang="ru-RU" b="1" dirty="0" err="1"/>
              <a:t>энергоменеджер</a:t>
            </a:r>
            <a:r>
              <a:rPr lang="ru-RU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48031"/>
            <a:ext cx="8229600" cy="5121275"/>
          </a:xfrm>
        </p:spPr>
        <p:txBody>
          <a:bodyPr>
            <a:normAutofit/>
          </a:bodyPr>
          <a:lstStyle/>
          <a:p>
            <a:pPr algn="just" fontAlgn="base">
              <a:spcBef>
                <a:spcPts val="1200"/>
              </a:spcBef>
            </a:pPr>
            <a:r>
              <a:rPr lang="ru-RU" dirty="0"/>
              <a:t>Подбор и эксплуатация возобновляемых источников энергии (ветроэнергетика, солнечная энергетика, биогазовые установки)</a:t>
            </a:r>
          </a:p>
          <a:p>
            <a:pPr algn="just" fontAlgn="base">
              <a:spcBef>
                <a:spcPts val="1200"/>
              </a:spcBef>
            </a:pPr>
            <a:r>
              <a:rPr lang="ru-RU" dirty="0"/>
              <a:t>Внедрение автоматизированных систем контроля и учета энергоресурсов</a:t>
            </a:r>
          </a:p>
          <a:p>
            <a:pPr algn="just" fontAlgn="base">
              <a:spcBef>
                <a:spcPts val="1200"/>
              </a:spcBef>
            </a:pPr>
            <a:r>
              <a:rPr lang="ru-RU" dirty="0"/>
              <a:t>Энергетическое обследование предприятий</a:t>
            </a:r>
          </a:p>
          <a:p>
            <a:pPr algn="just" fontAlgn="base">
              <a:spcBef>
                <a:spcPts val="1200"/>
              </a:spcBef>
            </a:pPr>
            <a:r>
              <a:rPr lang="ru-RU" dirty="0"/>
              <a:t>Другая деятельность, зависящая от специфики организации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159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Трудоустройство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1" y="1219303"/>
            <a:ext cx="8719415" cy="5306041"/>
          </a:xfrm>
        </p:spPr>
        <p:txBody>
          <a:bodyPr>
            <a:normAutofit fontScale="85000" lnSpcReduction="20000"/>
          </a:bodyPr>
          <a:lstStyle/>
          <a:p>
            <a:pPr marL="0" indent="360000" algn="just" fontAlgn="base">
              <a:buNone/>
            </a:pPr>
            <a:r>
              <a:rPr lang="ru-RU" sz="3500" dirty="0"/>
              <a:t>Выпускники данной специальности </a:t>
            </a:r>
            <a:r>
              <a:rPr lang="ru-RU" sz="3500" b="1" dirty="0"/>
              <a:t>распределяются</a:t>
            </a:r>
            <a:r>
              <a:rPr lang="ru-RU" sz="3500" dirty="0"/>
              <a:t>:</a:t>
            </a:r>
          </a:p>
          <a:p>
            <a:pPr lvl="1" algn="just" fontAlgn="base"/>
            <a:r>
              <a:rPr lang="ru-RU" sz="3200" dirty="0"/>
              <a:t>в энергетические службы предприятий и компаний</a:t>
            </a:r>
          </a:p>
          <a:p>
            <a:pPr lvl="1" algn="just" fontAlgn="base"/>
            <a:r>
              <a:rPr lang="ru-RU" sz="3200" dirty="0"/>
              <a:t>предприятия </a:t>
            </a:r>
            <a:r>
              <a:rPr lang="ru-RU" sz="3200" dirty="0" err="1"/>
              <a:t>энергонадзора</a:t>
            </a:r>
            <a:endParaRPr lang="ru-RU" sz="3200" dirty="0"/>
          </a:p>
          <a:p>
            <a:pPr lvl="1" algn="just" fontAlgn="base"/>
            <a:r>
              <a:rPr lang="ru-RU" sz="3200" dirty="0"/>
              <a:t>предприятия, осуществляющие поставку и эксплуатацию электрического и теплового оборудования, промышленной автоматизации</a:t>
            </a:r>
          </a:p>
          <a:p>
            <a:pPr lvl="1" algn="just" fontAlgn="base"/>
            <a:r>
              <a:rPr lang="ru-RU" sz="3200" dirty="0"/>
              <a:t>предприятия газовой и топливно-энергетической отрасли</a:t>
            </a:r>
          </a:p>
          <a:p>
            <a:pPr lvl="1" algn="just" fontAlgn="base"/>
            <a:r>
              <a:rPr lang="ru-RU" sz="3200" dirty="0"/>
              <a:t>в энергетические подразделения строительных и транспортных предприятий</a:t>
            </a:r>
          </a:p>
          <a:p>
            <a:pPr lvl="1" algn="just" fontAlgn="base"/>
            <a:r>
              <a:rPr lang="ru-RU" sz="3200" dirty="0"/>
              <a:t>предприятия, занимающиеся монтажом и ремонтом энергетических установок и др.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47574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Занимаемые должности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инженер-</a:t>
            </a:r>
            <a:r>
              <a:rPr lang="ru-RU" dirty="0" err="1"/>
              <a:t>энергоменеджер</a:t>
            </a:r>
            <a:endParaRPr lang="ru-RU" dirty="0"/>
          </a:p>
          <a:p>
            <a:pPr fontAlgn="base"/>
            <a:r>
              <a:rPr lang="ru-RU" dirty="0" err="1"/>
              <a:t>энергоаудитор</a:t>
            </a:r>
            <a:endParaRPr lang="ru-RU" dirty="0"/>
          </a:p>
          <a:p>
            <a:pPr fontAlgn="base"/>
            <a:r>
              <a:rPr lang="ru-RU" dirty="0"/>
              <a:t>инженер-электрик</a:t>
            </a:r>
          </a:p>
          <a:p>
            <a:pPr fontAlgn="base"/>
            <a:r>
              <a:rPr lang="ru-RU" dirty="0"/>
              <a:t>инженер-теплотехник</a:t>
            </a:r>
          </a:p>
          <a:p>
            <a:pPr fontAlgn="base"/>
            <a:r>
              <a:rPr lang="ru-RU" dirty="0"/>
              <a:t>энергетик</a:t>
            </a:r>
          </a:p>
          <a:p>
            <a:pPr fontAlgn="base"/>
            <a:r>
              <a:rPr lang="ru-RU" dirty="0"/>
              <a:t>главный энергетик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11" y="2382252"/>
            <a:ext cx="2952328" cy="392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10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267" y="93047"/>
            <a:ext cx="8229600" cy="1143000"/>
          </a:xfrm>
        </p:spPr>
        <p:txBody>
          <a:bodyPr/>
          <a:lstStyle/>
          <a:p>
            <a:r>
              <a:rPr lang="ru-RU" b="1" dirty="0"/>
              <a:t>Магистратура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655" y="1017649"/>
            <a:ext cx="8229600" cy="3199357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ru-RU" dirty="0"/>
              <a:t>Выпускники кафедры имеют</a:t>
            </a:r>
            <a:r>
              <a:rPr lang="en-US" dirty="0"/>
              <a:t> </a:t>
            </a:r>
            <a:r>
              <a:rPr lang="ru-RU" dirty="0"/>
              <a:t>возможность поступления в </a:t>
            </a:r>
            <a:r>
              <a:rPr lang="ru-RU" b="1" dirty="0"/>
              <a:t>магистратуру</a:t>
            </a:r>
            <a:r>
              <a:rPr lang="ru-RU" dirty="0"/>
              <a:t>.</a:t>
            </a:r>
          </a:p>
          <a:p>
            <a:pPr marL="0" indent="360000" algn="just">
              <a:buNone/>
            </a:pPr>
            <a:r>
              <a:rPr lang="ru-RU" dirty="0"/>
              <a:t> Продолжение обучения предполагает углубленную программу, которая позволит расширить круг перспектив, включая перспективы поступления в аспирантуру.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D471AD-2617-4CBF-8718-49DE73642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979" y="4193524"/>
            <a:ext cx="5380952" cy="2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9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40690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/>
              <a:t>1-43 01 06 Энергоэффективные технологии и энергетический менеджмент</a:t>
            </a:r>
          </a:p>
        </p:txBody>
      </p:sp>
      <p:pic>
        <p:nvPicPr>
          <p:cNvPr id="4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Picture 2" descr="C:\Users\user\Desktop\voices_energy_numbers_main-760x3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8" y="1350864"/>
            <a:ext cx="7045342" cy="2649640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020" y="-71454"/>
            <a:ext cx="8229600" cy="1143000"/>
          </a:xfrm>
        </p:spPr>
        <p:txBody>
          <a:bodyPr/>
          <a:lstStyle/>
          <a:p>
            <a:r>
              <a:rPr lang="ru-RU" b="1" dirty="0"/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384" y="836712"/>
            <a:ext cx="8229600" cy="5370488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cs typeface="Times New Roman" pitchFamily="18" charset="0"/>
              </a:rPr>
              <a:t>220070</a:t>
            </a:r>
            <a:r>
              <a:rPr lang="ru-RU" altLang="ru-RU" sz="2500" b="1" dirty="0">
                <a:solidFill>
                  <a:srgbClr val="000000"/>
                </a:solidFill>
                <a:cs typeface="Times New Roman" pitchFamily="18" charset="0"/>
              </a:rPr>
              <a:t>, г. Минск, ул. </a:t>
            </a:r>
            <a:r>
              <a:rPr lang="ru-RU" altLang="ru-RU" sz="2500" b="1" dirty="0" err="1">
                <a:solidFill>
                  <a:srgbClr val="000000"/>
                </a:solidFill>
                <a:cs typeface="Times New Roman" pitchFamily="18" charset="0"/>
              </a:rPr>
              <a:t>Долгобродская</a:t>
            </a:r>
            <a:r>
              <a:rPr lang="ru-RU" altLang="ru-RU" sz="2500" b="1" dirty="0">
                <a:solidFill>
                  <a:srgbClr val="000000"/>
                </a:solidFill>
                <a:cs typeface="Times New Roman" pitchFamily="18" charset="0"/>
              </a:rPr>
              <a:t>, 23/1</a:t>
            </a:r>
          </a:p>
          <a:p>
            <a:pPr marL="0" indent="0" algn="just">
              <a:spcBef>
                <a:spcPts val="1000"/>
              </a:spcBef>
              <a:buNone/>
              <a:defRPr/>
            </a:pPr>
            <a:r>
              <a:rPr lang="ru-RU" sz="2500" b="1" dirty="0">
                <a:solidFill>
                  <a:srgbClr val="000000"/>
                </a:solidFill>
                <a:cs typeface="Times New Roman" pitchFamily="18" charset="0"/>
              </a:rPr>
              <a:t>По вопросам приёмной кампании можно   проконсультироваться по телефону: </a:t>
            </a:r>
            <a:r>
              <a:rPr lang="ru-RU" sz="2500" dirty="0">
                <a:solidFill>
                  <a:srgbClr val="000000"/>
                </a:solidFill>
                <a:cs typeface="Times New Roman" pitchFamily="18" charset="0"/>
              </a:rPr>
              <a:t> 8 (017) 379-89-17</a:t>
            </a:r>
          </a:p>
          <a:p>
            <a:pPr marL="0" indent="0" algn="just">
              <a:spcBef>
                <a:spcPts val="1000"/>
              </a:spcBef>
              <a:buNone/>
              <a:defRPr/>
            </a:pPr>
            <a:r>
              <a:rPr lang="ru-RU" sz="2500" b="1" dirty="0"/>
              <a:t>Телефон приемной комиссии БГУ: </a:t>
            </a:r>
            <a:r>
              <a:rPr lang="ru-RU" sz="2500" dirty="0"/>
              <a:t>8 (017) 209-50-85</a:t>
            </a:r>
          </a:p>
          <a:p>
            <a:pPr marL="0" indent="0" algn="just">
              <a:spcBef>
                <a:spcPts val="1000"/>
              </a:spcBef>
              <a:buNone/>
              <a:defRPr/>
            </a:pPr>
            <a:r>
              <a:rPr lang="ru-RU" sz="2500" b="1" dirty="0"/>
              <a:t>Декан</a:t>
            </a:r>
            <a:r>
              <a:rPr lang="ru-RU" sz="2500" dirty="0"/>
              <a:t> 8 (017) 396-71-77, </a:t>
            </a:r>
            <a:r>
              <a:rPr lang="ru-RU" sz="2500" b="1" dirty="0"/>
              <a:t>специалисты деканата</a:t>
            </a:r>
            <a:r>
              <a:rPr lang="ru-RU" sz="2500" dirty="0"/>
              <a:t> </a:t>
            </a:r>
          </a:p>
          <a:p>
            <a:pPr marL="0" indent="0" algn="just">
              <a:spcBef>
                <a:spcPts val="1000"/>
              </a:spcBef>
              <a:buNone/>
              <a:defRPr/>
            </a:pPr>
            <a:r>
              <a:rPr lang="ru-RU" sz="2500" dirty="0"/>
              <a:t>+375 17 377-91-76 –</a:t>
            </a:r>
            <a:r>
              <a:rPr lang="ru-RU" sz="2500" dirty="0" err="1"/>
              <a:t>днев</a:t>
            </a:r>
            <a:r>
              <a:rPr lang="ru-RU" sz="2500" dirty="0"/>
              <a:t>. отд. +375 17 399-91-75 - </a:t>
            </a:r>
            <a:r>
              <a:rPr lang="ru-RU" sz="2500" dirty="0" err="1"/>
              <a:t>заоч</a:t>
            </a:r>
            <a:r>
              <a:rPr lang="ru-RU" sz="2500" dirty="0"/>
              <a:t>. отд. 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sz="2500" b="1" dirty="0">
                <a:solidFill>
                  <a:srgbClr val="000000"/>
                </a:solidFill>
                <a:cs typeface="Times New Roman" pitchFamily="18" charset="0"/>
              </a:rPr>
              <a:t>Электронная почта:</a:t>
            </a:r>
            <a:endParaRPr lang="ru-RU" sz="25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en-US" sz="2500" dirty="0">
                <a:solidFill>
                  <a:srgbClr val="000000"/>
                </a:solidFill>
                <a:cs typeface="Times New Roman" pitchFamily="18" charset="0"/>
              </a:rPr>
              <a:t>abitur</a:t>
            </a:r>
            <a:r>
              <a:rPr lang="ru-RU" sz="2500" dirty="0">
                <a:cs typeface="Times New Roman" pitchFamily="18" charset="0"/>
              </a:rPr>
              <a:t>@iseu.by</a:t>
            </a:r>
            <a:r>
              <a:rPr lang="ru-RU" sz="25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ru-RU" sz="2500" dirty="0">
                <a:solidFill>
                  <a:srgbClr val="000000"/>
                </a:solidFill>
                <a:cs typeface="Times New Roman" pitchFamily="18" charset="0"/>
              </a:rPr>
              <a:t>информация о поступлении</a:t>
            </a:r>
          </a:p>
          <a:p>
            <a:pPr marL="0" indent="0" algn="just">
              <a:buNone/>
              <a:defRPr/>
            </a:pPr>
            <a:r>
              <a:rPr lang="en-US" sz="2500">
                <a:solidFill>
                  <a:srgbClr val="000000"/>
                </a:solidFill>
                <a:cs typeface="Times New Roman" pitchFamily="18" charset="0"/>
              </a:rPr>
              <a:t>pashynski@mail.ru </a:t>
            </a:r>
            <a:r>
              <a:rPr lang="en-US" sz="2500" dirty="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be-BY" sz="2500" dirty="0">
                <a:solidFill>
                  <a:srgbClr val="000000"/>
                </a:solidFill>
                <a:cs typeface="Times New Roman" pitchFamily="18" charset="0"/>
              </a:rPr>
              <a:t>заведующий</a:t>
            </a:r>
            <a:r>
              <a:rPr lang="ru-RU" sz="2500" dirty="0">
                <a:solidFill>
                  <a:srgbClr val="000000"/>
                </a:solidFill>
                <a:cs typeface="Times New Roman" pitchFamily="18" charset="0"/>
              </a:rPr>
              <a:t> кафедрой</a:t>
            </a:r>
          </a:p>
          <a:p>
            <a:pPr marL="0" indent="0" algn="ctr">
              <a:buNone/>
              <a:defRPr/>
            </a:pPr>
            <a:r>
              <a:rPr lang="ru-RU" sz="2500" b="1" dirty="0">
                <a:solidFill>
                  <a:srgbClr val="000000"/>
                </a:solidFill>
                <a:cs typeface="Times New Roman" pitchFamily="18" charset="0"/>
              </a:rPr>
              <a:t>Дополнительная информация на сайтах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500" b="1" dirty="0">
                <a:cs typeface="Times New Roman" pitchFamily="18" charset="0"/>
              </a:rPr>
              <a:t>iseu.bsu.by</a:t>
            </a:r>
            <a:endParaRPr lang="ru-RU" sz="2500" b="1" dirty="0"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500" dirty="0">
                <a:cs typeface="Times New Roman" pitchFamily="18" charset="0"/>
              </a:rPr>
              <a:t>а</a:t>
            </a:r>
            <a:r>
              <a:rPr lang="en-US" sz="2500" dirty="0">
                <a:cs typeface="Times New Roman" pitchFamily="18" charset="0"/>
              </a:rPr>
              <a:t>biturient.bsu.by</a:t>
            </a:r>
            <a:r>
              <a:rPr lang="ru-RU" sz="2500" dirty="0"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500" dirty="0">
                <a:cs typeface="Times New Roman" pitchFamily="18" charset="0"/>
              </a:rPr>
              <a:t>vk.com/</a:t>
            </a:r>
            <a:r>
              <a:rPr lang="en-US" sz="2500" dirty="0" err="1">
                <a:cs typeface="Times New Roman" pitchFamily="18" charset="0"/>
              </a:rPr>
              <a:t>abitur_isei_bsu</a:t>
            </a:r>
            <a:endParaRPr lang="ru-RU" sz="25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007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0622" y="1353095"/>
            <a:ext cx="6085714" cy="629262"/>
          </a:xfrm>
        </p:spPr>
        <p:txBody>
          <a:bodyPr>
            <a:normAutofit fontScale="90000"/>
          </a:bodyPr>
          <a:lstStyle/>
          <a:p>
            <a:r>
              <a:rPr lang="ru-RU" sz="4200" b="1" dirty="0"/>
              <a:t>Поступайте к нам учиться </a:t>
            </a:r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41378A-9E31-446A-BF76-C12E709BA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622" y="1988840"/>
            <a:ext cx="6085714" cy="4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4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534" y="88994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b="1" dirty="0"/>
              <a:t>Энергоэффективные технологии и энергетический менеджмент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63239"/>
            <a:ext cx="8856984" cy="3692311"/>
          </a:xfrm>
        </p:spPr>
        <p:txBody>
          <a:bodyPr>
            <a:noAutofit/>
          </a:bodyPr>
          <a:lstStyle/>
          <a:p>
            <a:pPr algn="just" fontAlgn="base"/>
            <a:r>
              <a:rPr lang="ru-RU" sz="2300" b="1" dirty="0"/>
              <a:t>Энергоэффективные технологии</a:t>
            </a:r>
            <a:r>
              <a:rPr lang="ru-RU" sz="2300" dirty="0"/>
              <a:t> - это совокупность решений, которые направлены на эффективное использование энергетических ресурсов</a:t>
            </a:r>
          </a:p>
          <a:p>
            <a:pPr algn="just" fontAlgn="base"/>
            <a:r>
              <a:rPr lang="ru-RU" sz="2300" b="1" dirty="0"/>
              <a:t>Энергетический менеджмент</a:t>
            </a:r>
            <a:r>
              <a:rPr lang="ru-RU" sz="2300" dirty="0"/>
              <a:t> – это система управления энергопотреблением, как составляющей частью автоматизированной системы управления технологическими процессами, позволяющая значительно оптимизировать объемы энергозатрат, прогнозировать и контролировать процессы производства, транспортировки и использования энергоресурсов для обеспечения хозяйственной деятельности организаций</a:t>
            </a:r>
          </a:p>
        </p:txBody>
      </p:sp>
      <p:pic>
        <p:nvPicPr>
          <p:cNvPr id="4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324096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 descr="https://kudapostupat.by/img/F_slovar/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13176"/>
            <a:ext cx="6381580" cy="17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Общая информация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4720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Факультет</a:t>
            </a:r>
            <a:r>
              <a:rPr lang="ru-RU" dirty="0"/>
              <a:t> </a:t>
            </a:r>
          </a:p>
          <a:p>
            <a:pPr lvl="1" algn="just"/>
            <a:r>
              <a:rPr lang="ru-RU" dirty="0"/>
              <a:t>мониторинга окружающей среды</a:t>
            </a:r>
          </a:p>
          <a:p>
            <a:pPr algn="just"/>
            <a:r>
              <a:rPr lang="ru-RU" b="1" dirty="0"/>
              <a:t>Профилирующая кафедра </a:t>
            </a:r>
          </a:p>
          <a:p>
            <a:pPr lvl="1" algn="just"/>
            <a:r>
              <a:rPr lang="ru-RU" dirty="0"/>
              <a:t>энергоэффективных технологий</a:t>
            </a:r>
          </a:p>
          <a:p>
            <a:pPr algn="just"/>
            <a:r>
              <a:rPr lang="ru-RU" b="1" dirty="0"/>
              <a:t>Квалификация специалиста </a:t>
            </a:r>
          </a:p>
          <a:p>
            <a:pPr lvl="1" algn="just"/>
            <a:r>
              <a:rPr lang="ru-RU" dirty="0"/>
              <a:t>инженер-энергоменеджер</a:t>
            </a:r>
          </a:p>
          <a:p>
            <a:pPr fontAlgn="t"/>
            <a:r>
              <a:rPr lang="ru-RU" b="1" dirty="0"/>
              <a:t>Срок обучения</a:t>
            </a:r>
            <a:endParaRPr lang="ru-RU" dirty="0"/>
          </a:p>
          <a:p>
            <a:pPr marL="457143" lvl="1" indent="0" fontAlgn="t">
              <a:buNone/>
            </a:pPr>
            <a:r>
              <a:rPr lang="ru-RU" dirty="0"/>
              <a:t>4 года – дневная форма</a:t>
            </a:r>
            <a:br>
              <a:rPr lang="ru-RU" dirty="0"/>
            </a:br>
            <a:r>
              <a:rPr lang="ru-RU" dirty="0"/>
              <a:t>3 года – заочная сокращенная форма</a:t>
            </a:r>
          </a:p>
          <a:p>
            <a:pPr algn="just"/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BEBF37-829A-46DB-B3E5-B28BBA2B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56" y="3191653"/>
            <a:ext cx="2371244" cy="366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bg2">
                <a:lumMod val="75000"/>
              </a:schemeClr>
            </a:gs>
            <a:gs pos="37000">
              <a:schemeClr val="bg2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Вступительные испытания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20864"/>
            <a:ext cx="8229600" cy="464305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Дневная форма получения образования</a:t>
            </a:r>
          </a:p>
          <a:p>
            <a:pPr lvl="1"/>
            <a:r>
              <a:rPr lang="ru-RU" sz="2900" dirty="0"/>
              <a:t>Белорусский или русский язык (ЦТ)</a:t>
            </a:r>
          </a:p>
          <a:p>
            <a:pPr lvl="1"/>
            <a:r>
              <a:rPr lang="ru-RU" sz="2900" dirty="0"/>
              <a:t>Физика (ЦТ)</a:t>
            </a:r>
          </a:p>
          <a:p>
            <a:pPr lvl="1"/>
            <a:r>
              <a:rPr lang="ru-RU" sz="2900" dirty="0"/>
              <a:t>Математика (ЦТ)</a:t>
            </a:r>
          </a:p>
          <a:p>
            <a:pPr lvl="1">
              <a:buNone/>
            </a:pPr>
            <a:endParaRPr lang="ru-RU" dirty="0"/>
          </a:p>
          <a:p>
            <a:pPr algn="just"/>
            <a:r>
              <a:rPr lang="ru-RU" b="1" dirty="0"/>
              <a:t>Заочная форма получения образования (сокращенный срок) для выпускников УССО</a:t>
            </a:r>
          </a:p>
          <a:p>
            <a:pPr lvl="1"/>
            <a:r>
              <a:rPr lang="ru-RU" sz="2900" dirty="0"/>
              <a:t>Основы электротехники </a:t>
            </a:r>
          </a:p>
          <a:p>
            <a:pPr marL="457143" lvl="1" indent="0">
              <a:buNone/>
            </a:pPr>
            <a:r>
              <a:rPr lang="ru-RU" sz="2900" dirty="0"/>
              <a:t>(</a:t>
            </a:r>
            <a:r>
              <a:rPr lang="ru-RU" sz="2900" dirty="0" err="1"/>
              <a:t>письм</a:t>
            </a:r>
            <a:r>
              <a:rPr lang="ru-RU" sz="2900" dirty="0"/>
              <a:t>. экзамен)</a:t>
            </a:r>
          </a:p>
          <a:p>
            <a:pPr lvl="1"/>
            <a:r>
              <a:rPr lang="ru-RU" sz="2900" dirty="0"/>
              <a:t>Основы инженерной графики </a:t>
            </a:r>
          </a:p>
          <a:p>
            <a:pPr marL="457143" lvl="1" indent="0">
              <a:buNone/>
            </a:pPr>
            <a:r>
              <a:rPr lang="ru-RU" sz="2900" dirty="0"/>
              <a:t> (</a:t>
            </a:r>
            <a:r>
              <a:rPr lang="ru-RU" sz="2900" dirty="0" err="1"/>
              <a:t>письм</a:t>
            </a:r>
            <a:r>
              <a:rPr lang="ru-RU" sz="2900" dirty="0"/>
              <a:t>. экзамен)</a:t>
            </a:r>
          </a:p>
          <a:p>
            <a:pPr lvl="1"/>
            <a:endParaRPr lang="ru-RU" sz="29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52" name="Picture 4" descr="солнечные батареи">
            <a:extLst>
              <a:ext uri="{FF2B5EF4-FFF2-40B4-BE49-F238E27FC236}">
                <a16:creationId xmlns:a16="http://schemas.microsoft.com/office/drawing/2014/main" id="{030A2282-8DDA-4AAC-8785-0F5D089E1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76" y="4504184"/>
            <a:ext cx="3530724" cy="23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Заочная форма получения образования (сокращенный срок)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394732"/>
            <a:ext cx="8229601" cy="5463268"/>
          </a:xfrm>
        </p:spPr>
        <p:txBody>
          <a:bodyPr>
            <a:normAutofit fontScale="85000" lnSpcReduction="20000"/>
          </a:bodyPr>
          <a:lstStyle/>
          <a:p>
            <a:pPr marL="0" indent="360000" algn="just">
              <a:spcAft>
                <a:spcPts val="1200"/>
              </a:spcAft>
              <a:buNone/>
            </a:pPr>
            <a:r>
              <a:rPr lang="ru-RU" dirty="0"/>
              <a:t>На специальность могут поступать выпускники учреждений среднего специального образования: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2 36 03 31 «Монтаж и эксплуатация электрооборудования (по направлениям)»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2 43 01 01 «Электрические станции»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2 43 01 03 «Электроснабжение (по отраслям)»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2 43 01 04 «Тепловые электрические станции»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2-43 01 05 «Промышленная теплоэнергетика»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/>
              <a:t>2 53 01 04 «Автоматизация и управление теплоэнергетическими процессами»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2 74 06 31 «Энергетическое обеспечение сельскохозяйственного производства (по направлениям)»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602" y="152893"/>
            <a:ext cx="7571184" cy="962044"/>
          </a:xfrm>
        </p:spPr>
        <p:txBody>
          <a:bodyPr>
            <a:noAutofit/>
          </a:bodyPr>
          <a:lstStyle/>
          <a:p>
            <a:r>
              <a:rPr lang="ru-RU" sz="3200" b="1" dirty="0"/>
              <a:t>Преимущества обучения на </a:t>
            </a:r>
            <a:br>
              <a:rPr lang="ru-RU" sz="3200" b="1" dirty="0"/>
            </a:br>
            <a:r>
              <a:rPr lang="ru-RU" sz="3200" b="1" dirty="0"/>
              <a:t>кафедре энергоэффективных технологий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14937"/>
            <a:ext cx="8391480" cy="3178159"/>
          </a:xfrm>
        </p:spPr>
        <p:txBody>
          <a:bodyPr lIns="36000" tIns="36000" rIns="36000" bIns="36000">
            <a:normAutofit/>
          </a:bodyPr>
          <a:lstStyle/>
          <a:p>
            <a:pPr algn="just"/>
            <a:r>
              <a:rPr lang="ru-RU" sz="2400" dirty="0"/>
              <a:t>Ведется подготовка специалистов, которые разбираются в различных сферах энергетики (тепловой, электрической, возобновляемых источников энергии) </a:t>
            </a:r>
          </a:p>
          <a:p>
            <a:pPr algn="just"/>
            <a:r>
              <a:rPr lang="ru-RU" sz="2400" dirty="0"/>
              <a:t>Возможность работы во всех отраслях, связанных с энергетикой, руководить энергетическими подразделениями предприятий, заниматься </a:t>
            </a:r>
            <a:r>
              <a:rPr lang="ru-RU" sz="2400" dirty="0" err="1"/>
              <a:t>энергоаудитом</a:t>
            </a:r>
            <a:r>
              <a:rPr lang="ru-RU" sz="2400" dirty="0"/>
              <a:t> </a:t>
            </a:r>
          </a:p>
          <a:p>
            <a:r>
              <a:rPr lang="ru-RU" sz="2400" dirty="0"/>
              <a:t>Преподаватели имеют большой практический опыт работы 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137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 descr="D:\фото кафедра ЭЭТ\IMG_4743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25841" y="3915470"/>
            <a:ext cx="4317159" cy="28060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74086" y="3819538"/>
            <a:ext cx="3707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энергетических компаниях и предприятиях республики, прошли стажировки за рубежом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50682"/>
            <a:ext cx="8826193" cy="308311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400"/>
              <a:t>Обучение проводится </a:t>
            </a:r>
            <a:r>
              <a:rPr lang="ru-RU" sz="2400" dirty="0"/>
              <a:t>в современных лабораториях, оснащенных новым оборудованием, моделирующим различные энергетические процессы</a:t>
            </a:r>
          </a:p>
          <a:p>
            <a:r>
              <a:rPr lang="ru-RU" sz="2400" dirty="0"/>
              <a:t>Возможность прохождения практики на ведущих энергетических предприятиях страны и стажировки в Германии по программе </a:t>
            </a:r>
            <a:r>
              <a:rPr lang="en-US" sz="2400" dirty="0"/>
              <a:t>DAAD</a:t>
            </a:r>
            <a:endParaRPr lang="ru-RU" sz="2400" dirty="0"/>
          </a:p>
          <a:p>
            <a:pPr algn="just"/>
            <a:r>
              <a:rPr lang="ru-RU" sz="2400" dirty="0"/>
              <a:t>Получение диплома ведущего вуза страны -  БГУ</a:t>
            </a:r>
            <a:endParaRPr lang="en-US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137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26" name="Picture 2" descr="http://www.iseu.bsu.by/wp-content/uploads/2019/08/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1"/>
          <a:stretch/>
        </p:blipFill>
        <p:spPr bwMode="auto">
          <a:xfrm>
            <a:off x="4716016" y="4363477"/>
            <a:ext cx="4107900" cy="23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seu.bsu.by/wp-content/uploads/2019/08/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r="15453" b="11060"/>
          <a:stretch/>
        </p:blipFill>
        <p:spPr bwMode="auto">
          <a:xfrm>
            <a:off x="323528" y="4382202"/>
            <a:ext cx="4073767" cy="23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46953" y="173759"/>
            <a:ext cx="7571184" cy="962044"/>
          </a:xfrm>
          <a:prstGeom prst="rect">
            <a:avLst/>
          </a:prstGeom>
        </p:spPr>
        <p:txBody>
          <a:bodyPr vert="horz" lIns="91428" tIns="45715" rIns="91428" bIns="45715" rtlCol="0" anchor="ctr">
            <a:noAutofit/>
          </a:bodyPr>
          <a:lstStyle>
            <a:lvl1pPr algn="ctr" defTabSz="91428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Преимущества обучения на </a:t>
            </a:r>
            <a:br>
              <a:rPr lang="ru-RU" sz="3200" b="1" dirty="0"/>
            </a:br>
            <a:r>
              <a:rPr lang="ru-RU" sz="3200" b="1" dirty="0"/>
              <a:t>кафедре </a:t>
            </a:r>
            <a:r>
              <a:rPr lang="ru-RU" sz="3200" b="1" dirty="0" err="1"/>
              <a:t>энергоэффективных</a:t>
            </a:r>
            <a:r>
              <a:rPr lang="ru-RU" sz="3200" b="1" dirty="0"/>
              <a:t>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6711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688642"/>
            <a:ext cx="8317432" cy="28204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Возможность поступления по сокращенной форме обучения для выпускников и тех, кто ранее окончил энергетические специальности колледжей</a:t>
            </a:r>
          </a:p>
          <a:p>
            <a:pPr algn="just"/>
            <a:r>
              <a:rPr lang="ru-RU" dirty="0"/>
              <a:t>Срок обучения на заочной форме 3 года против 4 лет для аналогичных специальностей в других вузах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57DF-8053-4E9C-A177-DC077A36234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Picture 9" descr="C:\Users\Admin\Desktop\Буклет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1414"/>
            <a:ext cx="568747" cy="10698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Picture 3" descr="C:\Users\Admin\Desktop\LOGO\Б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137" y="126882"/>
            <a:ext cx="718359" cy="94466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76251" y="118344"/>
            <a:ext cx="7571184" cy="1452896"/>
          </a:xfrm>
          <a:prstGeom prst="rect">
            <a:avLst/>
          </a:prstGeom>
        </p:spPr>
        <p:txBody>
          <a:bodyPr vert="horz" lIns="91428" tIns="45715" rIns="91428" bIns="45715" rtlCol="0" anchor="ctr">
            <a:noAutofit/>
          </a:bodyPr>
          <a:lstStyle>
            <a:lvl1pPr algn="ctr" defTabSz="91428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Преимущества для заочной формы обучения на кафедре </a:t>
            </a:r>
            <a:r>
              <a:rPr lang="ru-RU" sz="3200" b="1" dirty="0" err="1"/>
              <a:t>энергоэффективных</a:t>
            </a:r>
            <a:r>
              <a:rPr lang="ru-RU" sz="3200" b="1" dirty="0"/>
              <a:t> технологий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9080"/>
            <a:ext cx="2538900" cy="25571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4800" y="4340711"/>
            <a:ext cx="59953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000" dirty="0"/>
              <a:t>Упрощенная форма поступления на заочную форму обучения без централизованного тестирования после сдачи двух письменных вступительных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224045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882</Words>
  <Application>Microsoft Office PowerPoint</Application>
  <PresentationFormat>Экран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 МЕЖДУНАРОДНЫЙ  ГОСУДАРСТВЕННЫЙ  ЭКОЛОГИЧЕСКИЙ ИНСТИТУТ  ИМЕНИ А. Д. САХАРОВА  БЕЛОРУССКОГО ГОСУДАРСТВЕННОГО УНИВЕРСИТЕТА </vt:lpstr>
      <vt:lpstr>1-43 01 06 Энергоэффективные технологии и энергетический менеджмент</vt:lpstr>
      <vt:lpstr>Энергоэффективные технологии и энергетический менеджмент</vt:lpstr>
      <vt:lpstr>Общая информация</vt:lpstr>
      <vt:lpstr>Вступительные испытания</vt:lpstr>
      <vt:lpstr>Заочная форма получения образования (сокращенный срок)</vt:lpstr>
      <vt:lpstr>Преимущества обучения на  кафедре энергоэффективных технологий</vt:lpstr>
      <vt:lpstr>Презентация PowerPoint</vt:lpstr>
      <vt:lpstr>Презентация PowerPoint</vt:lpstr>
      <vt:lpstr>Изучаемые дисциплины</vt:lpstr>
      <vt:lpstr>Лаборатории кафедры </vt:lpstr>
      <vt:lpstr> Лаборатории кафедры </vt:lpstr>
      <vt:lpstr>Практики</vt:lpstr>
      <vt:lpstr>Чем занимается  инженер-энергоменеджер?</vt:lpstr>
      <vt:lpstr>Чем занимается  инженер-энергоменеджер?</vt:lpstr>
      <vt:lpstr>Чем занимается  инженер-энергоменеджер?</vt:lpstr>
      <vt:lpstr>Трудоустройство</vt:lpstr>
      <vt:lpstr>Занимаемые должности</vt:lpstr>
      <vt:lpstr>Магистратура</vt:lpstr>
      <vt:lpstr>Контактная информация</vt:lpstr>
      <vt:lpstr>Поступайте к нам учиться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ГОСУДАРСТВЕННЫЙ ЭКОЛОГИЧЕСКИЙ  ИНСТИТУТ ИМ. А. Д. САХАРОВА  БЕЛОРУССКОГО ГОСУДАРСТВЕННОГО УНИВЕРСИТЕТА</dc:title>
  <dc:creator>user</dc:creator>
  <cp:lastModifiedBy>Xeon</cp:lastModifiedBy>
  <cp:revision>95</cp:revision>
  <dcterms:created xsi:type="dcterms:W3CDTF">2020-11-11T09:35:55Z</dcterms:created>
  <dcterms:modified xsi:type="dcterms:W3CDTF">2022-01-05T10:49:00Z</dcterms:modified>
</cp:coreProperties>
</file>