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70" r:id="rId4"/>
    <p:sldId id="288" r:id="rId5"/>
    <p:sldId id="264" r:id="rId6"/>
    <p:sldId id="267" r:id="rId7"/>
    <p:sldId id="271" r:id="rId8"/>
    <p:sldId id="272" r:id="rId9"/>
    <p:sldId id="268" r:id="rId10"/>
    <p:sldId id="265" r:id="rId11"/>
    <p:sldId id="269" r:id="rId12"/>
    <p:sldId id="273" r:id="rId13"/>
    <p:sldId id="274" r:id="rId14"/>
    <p:sldId id="275" r:id="rId15"/>
    <p:sldId id="289" r:id="rId16"/>
    <p:sldId id="290" r:id="rId17"/>
    <p:sldId id="276" r:id="rId18"/>
    <p:sldId id="291" r:id="rId19"/>
    <p:sldId id="292" r:id="rId20"/>
    <p:sldId id="293" r:id="rId21"/>
    <p:sldId id="297" r:id="rId22"/>
    <p:sldId id="295" r:id="rId23"/>
    <p:sldId id="283" r:id="rId24"/>
    <p:sldId id="284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B7547-A99D-4A5C-954B-D816A5A9EA95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7123D-7F44-4ED6-8D88-3D0BEDAAD4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38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D62FCA-6A72-48BE-B7AB-84A32E6C6A0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907725-B8EE-46B4-9338-DA8EE05D8D46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907725-B8EE-46B4-9338-DA8EE05D8D46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07D872-279E-4F66-9F44-732AE37A5300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01CE40-81CC-4BC5-9171-4507529664F9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6BE61-B648-4C21-AF5A-079329961294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01CE40-81CC-4BC5-9171-4507529664F9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07D872-279E-4F66-9F44-732AE37A5300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01CE40-81CC-4BC5-9171-4507529664F9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16"/>
            <a:ext cx="5028338" cy="254532"/>
          </a:xfrm>
          <a:noFill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16"/>
            <a:ext cx="5028338" cy="254532"/>
          </a:xfrm>
          <a:noFill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050F97-7164-4C40-AF96-E90B77945F44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005519-A160-4FFF-8433-535F95562B7D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D98B78-7A63-49BF-8312-D5837E4834D9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D98B78-7A63-49BF-8312-D5837E4834D9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D98B78-7A63-49BF-8312-D5837E4834D9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CBC88F-D83E-4B82-A5DF-10C14028433E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0107CD-006A-4125-869A-EFD37754B1EB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907725-B8EE-46B4-9338-DA8EE05D8D46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8712" y="2211913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кампания </a:t>
            </a:r>
          </a:p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года </a:t>
            </a:r>
            <a:endParaRPr lang="ru-RU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еждународный государственный экологический институт имени А. Д. Сахарова Белорусского государственного университ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942" y="172994"/>
            <a:ext cx="7473107" cy="183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264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12192000" cy="620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Факультет экологической медицины (набор 2020 г.)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/>
        </p:nvGraphicFramePr>
        <p:xfrm>
          <a:off x="239185" y="1052514"/>
          <a:ext cx="11618382" cy="4113702"/>
        </p:xfrm>
        <a:graphic>
          <a:graphicData uri="http://schemas.openxmlformats.org/drawingml/2006/table">
            <a:tbl>
              <a:tblPr/>
              <a:tblGrid>
                <a:gridCol w="7778749"/>
                <a:gridCol w="3839633"/>
              </a:tblGrid>
              <a:tr h="701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Вступительные </a:t>
                      </a: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испытания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экология (4 года)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0012" marR="120012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6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Медико-биологическое дело (4 года)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0012" marR="120012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10" name="TextBox 2"/>
          <p:cNvSpPr txBox="1">
            <a:spLocks noChangeArrowheads="1"/>
          </p:cNvSpPr>
          <p:nvPr/>
        </p:nvSpPr>
        <p:spPr bwMode="auto">
          <a:xfrm>
            <a:off x="8204624" y="1864633"/>
            <a:ext cx="311335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Белорусский </a:t>
            </a:r>
            <a:endParaRPr lang="en-US" alt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(русский)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(ЦТ)</a:t>
            </a:r>
            <a:endParaRPr lang="ru-RU" alt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alt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 </a:t>
            </a:r>
            <a:r>
              <a:rPr lang="en-US" altLang="ru-RU" sz="2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(ЦТ)</a:t>
            </a:r>
            <a:endParaRPr lang="ru-RU" alt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(ЦТ)</a:t>
            </a:r>
            <a:endParaRPr lang="ru-RU" altLang="ru-RU" sz="22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altLang="ru-RU" sz="22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профильный </a:t>
            </a:r>
            <a:endParaRPr lang="en-US" alt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</a:p>
          <a:p>
            <a:endParaRPr lang="ru-RU" alt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12192000" cy="620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Факультет экологической медицины (набор 2020)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/>
        </p:nvGraphicFramePr>
        <p:xfrm>
          <a:off x="239185" y="1052514"/>
          <a:ext cx="11618383" cy="3839263"/>
        </p:xfrm>
        <a:graphic>
          <a:graphicData uri="http://schemas.openxmlformats.org/drawingml/2006/table">
            <a:tbl>
              <a:tblPr/>
              <a:tblGrid>
                <a:gridCol w="7585007"/>
                <a:gridCol w="4033376"/>
              </a:tblGrid>
              <a:tr h="396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Особенности приема  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экология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конкурс по группе специальностей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Медико-биологическое дело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67736"/>
            <a:ext cx="12192000" cy="620712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на факультет экологической медицины в 2019 году (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 получения образования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/>
        </p:nvGraphicFramePr>
        <p:xfrm>
          <a:off x="548640" y="1841863"/>
          <a:ext cx="11129554" cy="4273564"/>
        </p:xfrm>
        <a:graphic>
          <a:graphicData uri="http://schemas.openxmlformats.org/drawingml/2006/table">
            <a:tbl>
              <a:tblPr/>
              <a:tblGrid>
                <a:gridCol w="6152606"/>
                <a:gridCol w="4976948"/>
              </a:tblGrid>
              <a:tr h="861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Проходной</a:t>
                      </a:r>
                      <a:r>
                        <a:rPr lang="ru-RU" sz="22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экология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 балла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Медико-биологическое дело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67736"/>
            <a:ext cx="12192000" cy="620712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на факультет экологической медицины в 2019 году (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платная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 получения образования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/>
        </p:nvGraphicFramePr>
        <p:xfrm>
          <a:off x="548640" y="1841863"/>
          <a:ext cx="9836331" cy="4273564"/>
        </p:xfrm>
        <a:graphic>
          <a:graphicData uri="http://schemas.openxmlformats.org/drawingml/2006/table">
            <a:tbl>
              <a:tblPr/>
              <a:tblGrid>
                <a:gridCol w="5437690"/>
                <a:gridCol w="4398641"/>
              </a:tblGrid>
              <a:tr h="861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Проходной</a:t>
                      </a:r>
                      <a:r>
                        <a:rPr lang="ru-RU" sz="22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экология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 баллов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Медико-биологическое дело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48" y="207264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Заочная форма получения образования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365760" y="1135063"/>
            <a:ext cx="12557760" cy="620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набора 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заочную сокращенную форму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получения образования факультета мониторинга окружающей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в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85"/>
          <p:cNvGraphicFramePr>
            <a:graphicFrameLocks noGrp="1"/>
          </p:cNvGraphicFramePr>
          <p:nvPr/>
        </p:nvGraphicFramePr>
        <p:xfrm>
          <a:off x="407988" y="2255838"/>
          <a:ext cx="11618382" cy="1864357"/>
        </p:xfrm>
        <a:graphic>
          <a:graphicData uri="http://schemas.openxmlformats.org/drawingml/2006/table">
            <a:tbl>
              <a:tblPr/>
              <a:tblGrid>
                <a:gridCol w="7584016"/>
                <a:gridCol w="1729317"/>
                <a:gridCol w="2305049"/>
              </a:tblGrid>
              <a:tr h="431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Платная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2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Энергоэффективные технологии и  энергетический менеджмент (3 года)</a:t>
                      </a:r>
                    </a:p>
                    <a:p>
                      <a:pPr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endParaRPr lang="ru-RU" altLang="ru-RU" sz="22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68325"/>
            <a:ext cx="11887200" cy="620713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на факультет мониторинга окружающей среды в 2019 году (заочная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 получения образования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/>
        </p:nvGraphicFramePr>
        <p:xfrm>
          <a:off x="457200" y="1189038"/>
          <a:ext cx="11064240" cy="1980877"/>
        </p:xfrm>
        <a:graphic>
          <a:graphicData uri="http://schemas.openxmlformats.org/drawingml/2006/table">
            <a:tbl>
              <a:tblPr/>
              <a:tblGrid>
                <a:gridCol w="6116499"/>
                <a:gridCol w="4947741"/>
              </a:tblGrid>
              <a:tr h="235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Проходной</a:t>
                      </a:r>
                      <a:r>
                        <a:rPr lang="ru-RU" sz="22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4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Энергоэффективные технологии и  энергетический менеджмент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сокращенная форма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(3 года)</a:t>
                      </a: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баллов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584575"/>
            <a:ext cx="1219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КОНКУРС на факультет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мониторинга окружающей среды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2019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году (заочная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платная</a:t>
            </a: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 форма получения образования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endParaRPr lang="ru-RU" sz="4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Group 116"/>
          <p:cNvGraphicFramePr>
            <a:graphicFrameLocks noGrp="1"/>
          </p:cNvGraphicFramePr>
          <p:nvPr/>
        </p:nvGraphicFramePr>
        <p:xfrm>
          <a:off x="482600" y="4284663"/>
          <a:ext cx="11077303" cy="1995582"/>
        </p:xfrm>
        <a:graphic>
          <a:graphicData uri="http://schemas.openxmlformats.org/drawingml/2006/table">
            <a:tbl>
              <a:tblPr/>
              <a:tblGrid>
                <a:gridCol w="6093839"/>
                <a:gridCol w="4983464"/>
              </a:tblGrid>
              <a:tr h="235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Проходной</a:t>
                      </a:r>
                      <a:r>
                        <a:rPr lang="ru-RU" sz="22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4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Энергоэффективные технологии и  энергетический менеджмент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сокращенная форма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(3 года)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баллов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017225"/>
            <a:ext cx="12192000" cy="620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набора на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заочную форму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получения образования факультета экологической медицины в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85"/>
          <p:cNvGraphicFramePr>
            <a:graphicFrameLocks noGrp="1"/>
          </p:cNvGraphicFramePr>
          <p:nvPr/>
        </p:nvGraphicFramePr>
        <p:xfrm>
          <a:off x="224428" y="2229713"/>
          <a:ext cx="11618382" cy="1529077"/>
        </p:xfrm>
        <a:graphic>
          <a:graphicData uri="http://schemas.openxmlformats.org/drawingml/2006/table">
            <a:tbl>
              <a:tblPr/>
              <a:tblGrid>
                <a:gridCol w="7584016"/>
                <a:gridCol w="1729317"/>
                <a:gridCol w="2305049"/>
              </a:tblGrid>
              <a:tr h="431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Платная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экология (5 лет)</a:t>
                      </a:r>
                    </a:p>
                    <a:p>
                      <a:pPr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endParaRPr lang="ru-RU" altLang="ru-RU" sz="22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68325"/>
            <a:ext cx="12192000" cy="620713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на факультет экологической медицины в 2019 году (заочная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 получения образования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/>
        </p:nvGraphicFramePr>
        <p:xfrm>
          <a:off x="457200" y="1189038"/>
          <a:ext cx="11064240" cy="1980877"/>
        </p:xfrm>
        <a:graphic>
          <a:graphicData uri="http://schemas.openxmlformats.org/drawingml/2006/table">
            <a:tbl>
              <a:tblPr/>
              <a:tblGrid>
                <a:gridCol w="6116499"/>
                <a:gridCol w="4947741"/>
              </a:tblGrid>
              <a:tr h="235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Проходной</a:t>
                      </a:r>
                      <a:r>
                        <a:rPr lang="ru-RU" sz="22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4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экология (5 лет)</a:t>
                      </a: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 баллов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584575"/>
            <a:ext cx="1219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КОНКУРС на факультет экологической медицины в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2019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году (заочная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платная</a:t>
            </a: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 форма получения образования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endParaRPr lang="ru-RU" sz="4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Group 116"/>
          <p:cNvGraphicFramePr>
            <a:graphicFrameLocks noGrp="1"/>
          </p:cNvGraphicFramePr>
          <p:nvPr/>
        </p:nvGraphicFramePr>
        <p:xfrm>
          <a:off x="482600" y="4284663"/>
          <a:ext cx="11077303" cy="1980877"/>
        </p:xfrm>
        <a:graphic>
          <a:graphicData uri="http://schemas.openxmlformats.org/drawingml/2006/table">
            <a:tbl>
              <a:tblPr/>
              <a:tblGrid>
                <a:gridCol w="6093839"/>
                <a:gridCol w="4983464"/>
              </a:tblGrid>
              <a:tr h="235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Проходной</a:t>
                      </a:r>
                      <a:r>
                        <a:rPr lang="ru-RU" sz="22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4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экология (5 лет)</a:t>
                      </a: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баллов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135063"/>
            <a:ext cx="12192000" cy="620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набора 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заочную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сокращенную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получения образования факультета экологической медицины в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85"/>
          <p:cNvGraphicFramePr>
            <a:graphicFrameLocks noGrp="1"/>
          </p:cNvGraphicFramePr>
          <p:nvPr/>
        </p:nvGraphicFramePr>
        <p:xfrm>
          <a:off x="407988" y="2255838"/>
          <a:ext cx="11618382" cy="1529077"/>
        </p:xfrm>
        <a:graphic>
          <a:graphicData uri="http://schemas.openxmlformats.org/drawingml/2006/table">
            <a:tbl>
              <a:tblPr/>
              <a:tblGrid>
                <a:gridCol w="7584016"/>
                <a:gridCol w="1729317"/>
                <a:gridCol w="2305049"/>
              </a:tblGrid>
              <a:tr h="431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Платная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2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экология (3,5 года)</a:t>
                      </a:r>
                    </a:p>
                    <a:p>
                      <a:pPr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endParaRPr lang="ru-RU" altLang="ru-RU" sz="22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61" y="444139"/>
            <a:ext cx="8950173" cy="104502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ФАКУЛЬТЕТЫ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024718" y="5373689"/>
            <a:ext cx="1534583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9F91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ФМОС</a:t>
            </a:r>
          </a:p>
        </p:txBody>
      </p:sp>
      <p:pic>
        <p:nvPicPr>
          <p:cNvPr id="3077" name="Picture 10" descr="stick_figure_choose_direction_anim_sm_w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8517" y="5373688"/>
            <a:ext cx="1397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102785" y="6237289"/>
            <a:ext cx="2592916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9F91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АБИТУРИЕНТ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36551" y="5373689"/>
            <a:ext cx="1439333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9F91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ФЭМ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329646" y="1766301"/>
            <a:ext cx="45853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Факультет экологической медицины </a:t>
            </a:r>
          </a:p>
          <a:p>
            <a:pPr algn="ctr"/>
            <a:r>
              <a:rPr lang="ru-RU" alt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(ФЭМ)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57200" y="1694045"/>
            <a:ext cx="47940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Факультет мониторинга окружающей среды (ФМОС)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327651" y="5300663"/>
            <a:ext cx="661246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3" grpId="0"/>
      <p:bldP spid="51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68325"/>
            <a:ext cx="12192000" cy="620713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на факультет экологической медицины в 2019 году (заочная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 получения образования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/>
        </p:nvGraphicFramePr>
        <p:xfrm>
          <a:off x="457200" y="1189038"/>
          <a:ext cx="11064240" cy="1980877"/>
        </p:xfrm>
        <a:graphic>
          <a:graphicData uri="http://schemas.openxmlformats.org/drawingml/2006/table">
            <a:tbl>
              <a:tblPr/>
              <a:tblGrid>
                <a:gridCol w="6116499"/>
                <a:gridCol w="4947741"/>
              </a:tblGrid>
              <a:tr h="235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Проходной</a:t>
                      </a:r>
                      <a:r>
                        <a:rPr lang="ru-RU" sz="22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4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экология (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сокращенная форма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(3,5 года)</a:t>
                      </a: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баллов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584575"/>
            <a:ext cx="1219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КОНКУРС на факультет экологической медицины в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2019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году (заочная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платная</a:t>
            </a: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 форма получения образования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endParaRPr lang="ru-RU" sz="4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Group 116"/>
          <p:cNvGraphicFramePr>
            <a:graphicFrameLocks noGrp="1"/>
          </p:cNvGraphicFramePr>
          <p:nvPr/>
        </p:nvGraphicFramePr>
        <p:xfrm>
          <a:off x="482600" y="4284663"/>
          <a:ext cx="11077303" cy="1980877"/>
        </p:xfrm>
        <a:graphic>
          <a:graphicData uri="http://schemas.openxmlformats.org/drawingml/2006/table">
            <a:tbl>
              <a:tblPr/>
              <a:tblGrid>
                <a:gridCol w="6093839"/>
                <a:gridCol w="4983464"/>
              </a:tblGrid>
              <a:tr h="235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Проходной</a:t>
                      </a:r>
                      <a:r>
                        <a:rPr lang="ru-RU" sz="22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4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экология (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сокращенная форма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(3,5 года)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баллов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604963" y="217488"/>
            <a:ext cx="8335962" cy="879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набора 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заочную сокращенную форму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получения образования в 2019 году</a:t>
            </a:r>
          </a:p>
        </p:txBody>
      </p:sp>
      <p:graphicFrame>
        <p:nvGraphicFramePr>
          <p:cNvPr id="4" name="Group 116"/>
          <p:cNvGraphicFramePr>
            <a:graphicFrameLocks noGrp="1"/>
          </p:cNvGraphicFramePr>
          <p:nvPr/>
        </p:nvGraphicFramePr>
        <p:xfrm>
          <a:off x="182881" y="1088226"/>
          <a:ext cx="11821886" cy="2743517"/>
        </p:xfrm>
        <a:graphic>
          <a:graphicData uri="http://schemas.openxmlformats.org/drawingml/2006/table">
            <a:tbl>
              <a:tblPr/>
              <a:tblGrid>
                <a:gridCol w="5957802"/>
                <a:gridCol w="5864084"/>
              </a:tblGrid>
              <a:tr h="698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Вступительные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испытания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(письменные экзамены)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3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экология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(сокращенная форма) 3,5 года</a:t>
                      </a: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Анатомия человека (первый предмет)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Внутренние болезни (второй предмет)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091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Энергоэффективные технологии и  энергетический менеджмент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(сокращенная форма) 3 года</a:t>
                      </a: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электротехники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(первый предмет)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Основа инженерной графики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(второй предмет)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89" name="Прямоугольник 4"/>
          <p:cNvSpPr>
            <a:spLocks noChangeArrowheads="1"/>
          </p:cNvSpPr>
          <p:nvPr/>
        </p:nvSpPr>
        <p:spPr bwMode="auto">
          <a:xfrm>
            <a:off x="547960" y="3995678"/>
            <a:ext cx="11247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На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сокращенный  срок  получения  образования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 специальности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«Медицинская  экология»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принимаются  выпускники  УССО  по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специальностям: 2-79 01  04 «Медико-диагностическое дело»,  2-79 01 01  «Лечебное дело»,  2-79 01 31  «Сестринское дело»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сокращенный срок получения 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специальности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«Энергоэффективные технологии и энергетический менеджмент»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принимаются выпускники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УССО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специальностям: 2-43 01 04 «Тепловые электрические станции», 2-36 03  31  «Монтаж и эксплуатация электрооборудования (по направлениям)»,  2-43 01 01  «Электрические станции»,  2-43 01 03  «Электроснабжение (по отраслям)», 2-43 01 05 «Промышленная теплоэнергетика», 2-53 01 04 «Автоматизация и управление теплоэнергетическими  процессами»,  2-74 06 31  «Энергетическое  обеспечение  сельскохозяйственного производства (по направлениям)»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7170"/>
            <a:ext cx="12192000" cy="6842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подачи документов в приемную комиссию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61938" y="881063"/>
            <a:ext cx="1171670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Заполнение заявления и анкеты в личном кабинете абитуриента или в общественной приемной комиссии (пр.Независимости,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4, главный корпус, вестибюль 1-го этажа).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2. Цифровое фотографирование на экзаменационные листы и студенческие билеты (ул.Ленинградская,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8, юридический корпус).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2. Представление документов в технический секретариат факультета, выбранного для поступления (ул.Ленинградская,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8, юридический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корпус). </a:t>
            </a:r>
          </a:p>
          <a:p>
            <a:r>
              <a:rPr lang="ru-RU" sz="2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Перечень документов: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1. Заявление на имя ректора БГУ.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2. Оригиналы документа об образовании и приложения к нему.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3. Оригиналы сертификатов централизованного тестирования, проведенного в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2019 и 2020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4. Медицинская справка о состоянии здоровья (форма 1здр/у-10).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5. Документы о праве на льготы при приеме для получения высшего образования.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6.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Две фотографии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размером 3х4см.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Документ, удостоверяющий личность (паспорт, или вид на жительство, или удостоверение беженца, или справка, выдаваемая органами МВД в случае утраты (хищения) документа, удостоверяющего личность), предъявляется абитуриентом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6652" y="1566929"/>
            <a:ext cx="80205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МГЭИ им. А.Д.Сахарова БГУ</a:t>
            </a:r>
          </a:p>
          <a:p>
            <a:pPr algn="ctr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организует курсы подготовки к централизованному тестированию по предметам: математика, физика, химия, биология</a:t>
            </a:r>
          </a:p>
          <a:p>
            <a:pPr algn="ctr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Справки по тел.: (017) 398 98 61</a:t>
            </a:r>
            <a:endParaRPr lang="ru-RU" alt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006" y="913993"/>
            <a:ext cx="1099892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вопросам приёмной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кампании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проконсультироваться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телефонам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(017) 398-93-59, (017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399-91-75, (017) 398-96-48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Телефон приемной комиссии БГУ: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(017) 209-50-85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Электронная почта: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abitur@iseu.by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(приемная комиссия)</a:t>
            </a:r>
          </a:p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info@iseu.by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приемная директора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ул.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Долгобродская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д. 23/1, г. Минск, 220070</a:t>
            </a:r>
          </a:p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Web-site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iseu.bsu.by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abiturient.by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abiturient.bsu.by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vk.com/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abitur_isei_bsu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800" b="1" dirty="0">
              <a:solidFill>
                <a:srgbClr val="C00000"/>
              </a:solidFill>
              <a:latin typeface="+mj-lt"/>
            </a:endParaRPr>
          </a:p>
          <a:p>
            <a:pPr algn="just">
              <a:defRPr/>
            </a:pPr>
            <a:r>
              <a:rPr lang="en-US" sz="1800" b="1" dirty="0">
                <a:solidFill>
                  <a:srgbClr val="C00000"/>
                </a:solidFill>
                <a:latin typeface="+mj-lt"/>
              </a:rPr>
              <a:t>			</a:t>
            </a:r>
            <a:endParaRPr lang="ru-RU" sz="1800" b="1" dirty="0">
              <a:solidFill>
                <a:srgbClr val="C00000"/>
              </a:solidFill>
              <a:latin typeface="+mj-lt"/>
            </a:endParaRPr>
          </a:p>
          <a:p>
            <a:pPr algn="just">
              <a:defRPr/>
            </a:pPr>
            <a:endParaRPr lang="ru-RU" sz="18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18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18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1711234" y="239624"/>
            <a:ext cx="74380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наших будущих абитуриентов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150" y="1358539"/>
            <a:ext cx="4297679" cy="280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27017" y="4267247"/>
            <a:ext cx="96273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Приемная комиссия МГЭИ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А.Д.Сахарова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БГУ желает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успехов всем будущим абитуриентам</a:t>
            </a:r>
          </a:p>
        </p:txBody>
      </p:sp>
      <p:pic>
        <p:nvPicPr>
          <p:cNvPr id="8" name="Picture 2" descr="Международный государственный экологический институт имени А. Д. Сахарова Белорусского государственного университе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079" y="0"/>
            <a:ext cx="6875595" cy="168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-1.06041 L -0.04548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48" y="207264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Дневная форма получения образования</a:t>
            </a:r>
            <a:endParaRPr lang="ru-RU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12192000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Факультет мониторинга окружающей среды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(План набора в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г.) </a:t>
            </a: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/>
        </p:nvGraphicFramePr>
        <p:xfrm>
          <a:off x="239713" y="1052513"/>
          <a:ext cx="11618382" cy="4660300"/>
        </p:xfrm>
        <a:graphic>
          <a:graphicData uri="http://schemas.openxmlformats.org/drawingml/2006/table">
            <a:tbl>
              <a:tblPr/>
              <a:tblGrid>
                <a:gridCol w="7681017"/>
                <a:gridCol w="1728192"/>
                <a:gridCol w="2209173"/>
              </a:tblGrid>
              <a:tr h="396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Платная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87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физика (4 года)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87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Ядерная и радиационная безопасность (5 лет)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 (в экологии) (4 года)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1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здравоохранении) (4 года)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8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Природоохранная деятельность (по </a:t>
                      </a: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напрвлениям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(экологический менеджмент и экспертиза; экологический мониторинг) (4 года)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198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Энергоэффективные технологии и  энергетический менеджмент (4 года)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12192000" cy="620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Факультет мониторинга окружающей среды (набор 2020 г.)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4" name="Group 116"/>
          <p:cNvGraphicFramePr>
            <a:graphicFrameLocks noGrp="1"/>
          </p:cNvGraphicFramePr>
          <p:nvPr/>
        </p:nvGraphicFramePr>
        <p:xfrm>
          <a:off x="285750" y="857250"/>
          <a:ext cx="11614513" cy="5851157"/>
        </p:xfrm>
        <a:graphic>
          <a:graphicData uri="http://schemas.openxmlformats.org/drawingml/2006/table">
            <a:tbl>
              <a:tblPr/>
              <a:tblGrid>
                <a:gridCol w="7776159"/>
                <a:gridCol w="3838354"/>
              </a:tblGrid>
              <a:tr h="624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Вступительные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испытания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632"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физика (4 года)</a:t>
                      </a:r>
                    </a:p>
                  </a:txBody>
                  <a:tcPr marL="121920" marR="12192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Белорусский 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(русский) язык (ЦТ)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(ЦТ), Математика (ЦТ)</a:t>
                      </a:r>
                      <a:endParaRPr lang="ru-RU" sz="1800" b="0" baseline="30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34"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Ядерная и радиационная безопасность (5 лет)</a:t>
                      </a:r>
                    </a:p>
                  </a:txBody>
                  <a:tcPr marL="121920" marR="12192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594"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Природоохранная деятельность (по направлениям) 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(экологический менеджмент и экспертиза; экологический мониторинг) (4 года)</a:t>
                      </a:r>
                    </a:p>
                  </a:txBody>
                  <a:tcPr marL="121920" marR="12192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699342"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Энергоэффективные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технологии и  энергетический менеджмент (4 года)</a:t>
                      </a:r>
                    </a:p>
                  </a:txBody>
                  <a:tcPr marL="121920" marR="12192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884"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 (в экологии) 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(4 года)</a:t>
                      </a:r>
                    </a:p>
                  </a:txBody>
                  <a:tcPr marL="121920" marR="12192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Белорусский 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(русский) язык (ЦТ)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1800" b="0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(ЦТ)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Физика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(ЦТ)</a:t>
                      </a:r>
                      <a:endParaRPr lang="ru-RU" sz="1800" b="0" baseline="30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ru-RU" sz="1800" b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первый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профильный </a:t>
                      </a:r>
                      <a:endParaRPr lang="en-US" sz="1800" b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7491"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 (в здравоохранении) (4 года)</a:t>
                      </a:r>
                    </a:p>
                  </a:txBody>
                  <a:tcPr marL="121920" marR="12192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12192000" cy="620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Факультет мониторинга окружающей среды (набор 2020 г.)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/>
        </p:nvGraphicFramePr>
        <p:xfrm>
          <a:off x="298814" y="1031874"/>
          <a:ext cx="11536135" cy="4158437"/>
        </p:xfrm>
        <a:graphic>
          <a:graphicData uri="http://schemas.openxmlformats.org/drawingml/2006/table">
            <a:tbl>
              <a:tblPr/>
              <a:tblGrid>
                <a:gridCol w="7656466"/>
                <a:gridCol w="3879669"/>
              </a:tblGrid>
              <a:tr h="434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приема  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67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 (в экологии)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конкурс по группе направлений специальности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09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 (в здравоохранении)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физика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конкурс по группе специальностей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Ядерная и радиационная безопасность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Природоохранная деятельность (по направлениям) (экологический менеджмент и экспертиза; экологический мониторинг)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4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Энергоэффективные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технологии и  энергетический менеджмент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27636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на факультет мониторинга окружающей среды в 2019 г. (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 получения образования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116"/>
          <p:cNvGraphicFramePr>
            <a:graphicFrameLocks noGrp="1"/>
          </p:cNvGraphicFramePr>
          <p:nvPr/>
        </p:nvGraphicFramePr>
        <p:xfrm>
          <a:off x="533720" y="1356501"/>
          <a:ext cx="10778715" cy="4696827"/>
        </p:xfrm>
        <a:graphic>
          <a:graphicData uri="http://schemas.openxmlformats.org/drawingml/2006/table">
            <a:tbl>
              <a:tblPr/>
              <a:tblGrid>
                <a:gridCol w="7125906"/>
                <a:gridCol w="3652809"/>
              </a:tblGrid>
              <a:tr h="420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Проходной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322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физика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 балла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94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Ядерная и радиационная безопасность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630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Природоохранная деятельность (по направлениям) (экологический менеджмент и экспертиза; экологический мониторинг)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731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Энергоэффективные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технологии и  энергетический менеджмент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495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 (в здравоохранении)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 баллов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 (в экологии)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27636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на факультет мониторинга окружающей среды в 2019 г. (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платная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 получения образования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116"/>
          <p:cNvGraphicFramePr>
            <a:graphicFrameLocks noGrp="1"/>
          </p:cNvGraphicFramePr>
          <p:nvPr/>
        </p:nvGraphicFramePr>
        <p:xfrm>
          <a:off x="626156" y="1580605"/>
          <a:ext cx="10203723" cy="3570516"/>
        </p:xfrm>
        <a:graphic>
          <a:graphicData uri="http://schemas.openxmlformats.org/drawingml/2006/table">
            <a:tbl>
              <a:tblPr/>
              <a:tblGrid>
                <a:gridCol w="6745773"/>
                <a:gridCol w="3457950"/>
              </a:tblGrid>
              <a:tr h="394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Проходной</a:t>
                      </a:r>
                      <a:r>
                        <a:rPr lang="ru-RU" sz="22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9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Ядерная и радиационная безопасность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Энергоэффективные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технологии и  энергетический менеджмент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 баллов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 (в экологии)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 баллов</a:t>
                      </a:r>
                      <a:endParaRPr lang="ru-RU" sz="2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 (в здравоохранении)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12192000" cy="620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экологической медицины (План набора в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г.)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/>
        </p:nvGraphicFramePr>
        <p:xfrm>
          <a:off x="573617" y="1548903"/>
          <a:ext cx="11326646" cy="3839263"/>
        </p:xfrm>
        <a:graphic>
          <a:graphicData uri="http://schemas.openxmlformats.org/drawingml/2006/table">
            <a:tbl>
              <a:tblPr/>
              <a:tblGrid>
                <a:gridCol w="7585007"/>
                <a:gridCol w="1728192"/>
                <a:gridCol w="2013447"/>
              </a:tblGrid>
              <a:tr h="396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Платная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экология (4 года)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Медико-биологическое дело (4 года)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0012" marR="120012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924</TotalTime>
  <Words>958</Words>
  <Application>Microsoft Office PowerPoint</Application>
  <PresentationFormat>Произвольный</PresentationFormat>
  <Paragraphs>280</Paragraphs>
  <Slides>25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Грань</vt:lpstr>
      <vt:lpstr>Слайд 1</vt:lpstr>
      <vt:lpstr>ФАКУЛЬТЕТЫ</vt:lpstr>
      <vt:lpstr>Дневная форма получения образования</vt:lpstr>
      <vt:lpstr>Факультет мониторинга окружающей среды (План набора в 2020 г.) </vt:lpstr>
      <vt:lpstr>Факультет мониторинга окружающей среды (набор 2020 г.)  </vt:lpstr>
      <vt:lpstr>Факультет мониторинга окружающей среды (набор 2020 г.)</vt:lpstr>
      <vt:lpstr>КОНКУРС на факультет мониторинга окружающей среды в 2019 г. (бюджетная форма получения образования)</vt:lpstr>
      <vt:lpstr>КОНКУРС на факультет мониторинга окружающей среды в 2019 г. (платная форма получения образования)</vt:lpstr>
      <vt:lpstr>Факультет экологической медицины (План набора в 2020 г.)</vt:lpstr>
      <vt:lpstr>Факультет экологической медицины (набор 2020 г.)</vt:lpstr>
      <vt:lpstr>Факультет экологической медицины (набор 2020)</vt:lpstr>
      <vt:lpstr>КОНКУРС на факультет экологической медицины в 2019 году (бюджетная форма получения образования) </vt:lpstr>
      <vt:lpstr>КОНКУРС на факультет экологической медицины в 2019 году (платная форма получения образования) </vt:lpstr>
      <vt:lpstr>Заочная форма получения образования</vt:lpstr>
      <vt:lpstr>План набора на заочную сокращенную форму получения образования факультета мониторинга окружающей  среды в 2020 году</vt:lpstr>
      <vt:lpstr>КОНКУРС на факультет мониторинга окружающей среды в 2019 году (заочная бюджетная форма получения образования) </vt:lpstr>
      <vt:lpstr>План набора на заочную форму получения образования факультета экологической медицины в 2020 году</vt:lpstr>
      <vt:lpstr>КОНКУРС на факультет экологической медицины в 2019 году (заочная бюджетная форма получения образования) </vt:lpstr>
      <vt:lpstr>План набора на заочную сокращенную форму получения образования факультета экологической медицины в 2020 году</vt:lpstr>
      <vt:lpstr>КОНКУРС на факультет экологической медицины в 2019 году (заочная бюджетная форма получения образования) </vt:lpstr>
      <vt:lpstr>Особенности набора на заочную сокращенную форму получения образования в 2019 году</vt:lpstr>
      <vt:lpstr>Порядок подачи документов в приемную комиссию 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МГЭИ им. А.Д. Сахарова БГУ</dc:title>
  <dc:creator>user</dc:creator>
  <cp:lastModifiedBy>Nitro.by</cp:lastModifiedBy>
  <cp:revision>48</cp:revision>
  <dcterms:created xsi:type="dcterms:W3CDTF">2016-08-30T15:41:21Z</dcterms:created>
  <dcterms:modified xsi:type="dcterms:W3CDTF">2020-04-03T08:50:13Z</dcterms:modified>
</cp:coreProperties>
</file>